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2"/>
  </p:notesMasterIdLst>
  <p:sldIdLst>
    <p:sldId id="524" r:id="rId2"/>
    <p:sldId id="525" r:id="rId3"/>
    <p:sldId id="526" r:id="rId4"/>
    <p:sldId id="258" r:id="rId5"/>
    <p:sldId id="260" r:id="rId6"/>
    <p:sldId id="527" r:id="rId7"/>
    <p:sldId id="340" r:id="rId8"/>
    <p:sldId id="262" r:id="rId9"/>
    <p:sldId id="489" r:id="rId10"/>
    <p:sldId id="490" r:id="rId11"/>
    <p:sldId id="477" r:id="rId12"/>
    <p:sldId id="528" r:id="rId13"/>
    <p:sldId id="264" r:id="rId14"/>
    <p:sldId id="266" r:id="rId15"/>
    <p:sldId id="267" r:id="rId16"/>
    <p:sldId id="511" r:id="rId17"/>
    <p:sldId id="455" r:id="rId18"/>
    <p:sldId id="491" r:id="rId19"/>
    <p:sldId id="492" r:id="rId20"/>
    <p:sldId id="577" r:id="rId21"/>
    <p:sldId id="493" r:id="rId22"/>
    <p:sldId id="494" r:id="rId23"/>
    <p:sldId id="268" r:id="rId24"/>
    <p:sldId id="529" r:id="rId25"/>
    <p:sldId id="270" r:id="rId26"/>
    <p:sldId id="271" r:id="rId27"/>
    <p:sldId id="333" r:id="rId28"/>
    <p:sldId id="334" r:id="rId29"/>
    <p:sldId id="463" r:id="rId30"/>
    <p:sldId id="530" r:id="rId31"/>
    <p:sldId id="475" r:id="rId32"/>
    <p:sldId id="476" r:id="rId33"/>
    <p:sldId id="495" r:id="rId34"/>
    <p:sldId id="496" r:id="rId35"/>
    <p:sldId id="531" r:id="rId36"/>
    <p:sldId id="532" r:id="rId37"/>
    <p:sldId id="274" r:id="rId38"/>
    <p:sldId id="533" r:id="rId39"/>
    <p:sldId id="275" r:id="rId40"/>
    <p:sldId id="276" r:id="rId41"/>
    <p:sldId id="497" r:id="rId42"/>
    <p:sldId id="498" r:id="rId43"/>
    <p:sldId id="534" r:id="rId44"/>
    <p:sldId id="535" r:id="rId45"/>
    <p:sldId id="281" r:id="rId46"/>
    <p:sldId id="279" r:id="rId47"/>
    <p:sldId id="280" r:id="rId48"/>
    <p:sldId id="499" r:id="rId49"/>
    <p:sldId id="500" r:id="rId50"/>
    <p:sldId id="501" r:id="rId51"/>
    <p:sldId id="502" r:id="rId52"/>
    <p:sldId id="503" r:id="rId53"/>
    <p:sldId id="536" r:id="rId54"/>
    <p:sldId id="537" r:id="rId55"/>
    <p:sldId id="538" r:id="rId56"/>
    <p:sldId id="283" r:id="rId57"/>
    <p:sldId id="285" r:id="rId58"/>
    <p:sldId id="337" r:id="rId59"/>
    <p:sldId id="338" r:id="rId60"/>
    <p:sldId id="504" r:id="rId61"/>
    <p:sldId id="505" r:id="rId62"/>
    <p:sldId id="506" r:id="rId63"/>
    <p:sldId id="286" r:id="rId64"/>
    <p:sldId id="539" r:id="rId65"/>
    <p:sldId id="540" r:id="rId66"/>
    <p:sldId id="541" r:id="rId67"/>
    <p:sldId id="291" r:id="rId68"/>
    <p:sldId id="326" r:id="rId69"/>
    <p:sldId id="478" r:id="rId70"/>
    <p:sldId id="485" r:id="rId71"/>
    <p:sldId id="300" r:id="rId72"/>
    <p:sldId id="327" r:id="rId73"/>
    <p:sldId id="302" r:id="rId74"/>
    <p:sldId id="328" r:id="rId75"/>
    <p:sldId id="542" r:id="rId76"/>
    <p:sldId id="329" r:id="rId77"/>
    <p:sldId id="486" r:id="rId78"/>
    <p:sldId id="304" r:id="rId79"/>
    <p:sldId id="305" r:id="rId80"/>
    <p:sldId id="464" r:id="rId81"/>
    <p:sldId id="479" r:id="rId82"/>
    <p:sldId id="480" r:id="rId83"/>
    <p:sldId id="543" r:id="rId84"/>
    <p:sldId id="544" r:id="rId85"/>
    <p:sldId id="307" r:id="rId86"/>
    <p:sldId id="309" r:id="rId87"/>
    <p:sldId id="311" r:id="rId88"/>
    <p:sldId id="488" r:id="rId89"/>
    <p:sldId id="545" r:id="rId90"/>
    <p:sldId id="546" r:id="rId91"/>
    <p:sldId id="547" r:id="rId92"/>
    <p:sldId id="312" r:id="rId93"/>
    <p:sldId id="314" r:id="rId94"/>
    <p:sldId id="315" r:id="rId95"/>
    <p:sldId id="317" r:id="rId96"/>
    <p:sldId id="467" r:id="rId97"/>
    <p:sldId id="507" r:id="rId98"/>
    <p:sldId id="508" r:id="rId99"/>
    <p:sldId id="509" r:id="rId100"/>
    <p:sldId id="510" r:id="rId101"/>
    <p:sldId id="548" r:id="rId102"/>
    <p:sldId id="549" r:id="rId103"/>
    <p:sldId id="550" r:id="rId104"/>
    <p:sldId id="344" r:id="rId105"/>
    <p:sldId id="319" r:id="rId106"/>
    <p:sldId id="320" r:id="rId107"/>
    <p:sldId id="551" r:id="rId108"/>
    <p:sldId id="483" r:id="rId109"/>
    <p:sldId id="325" r:id="rId110"/>
    <p:sldId id="484" r:id="rId111"/>
    <p:sldId id="552" r:id="rId112"/>
    <p:sldId id="553" r:id="rId113"/>
    <p:sldId id="554" r:id="rId114"/>
    <p:sldId id="347" r:id="rId115"/>
    <p:sldId id="349" r:id="rId116"/>
    <p:sldId id="350" r:id="rId117"/>
    <p:sldId id="354" r:id="rId118"/>
    <p:sldId id="555" r:id="rId119"/>
    <p:sldId id="356" r:id="rId120"/>
    <p:sldId id="358" r:id="rId121"/>
    <p:sldId id="359" r:id="rId122"/>
    <p:sldId id="383" r:id="rId123"/>
    <p:sldId id="512" r:id="rId124"/>
    <p:sldId id="384" r:id="rId125"/>
    <p:sldId id="360" r:id="rId126"/>
    <p:sldId id="556" r:id="rId127"/>
    <p:sldId id="362" r:id="rId128"/>
    <p:sldId id="363" r:id="rId129"/>
    <p:sldId id="513" r:id="rId130"/>
    <p:sldId id="578" r:id="rId131"/>
    <p:sldId id="364" r:id="rId132"/>
    <p:sldId id="593" r:id="rId133"/>
    <p:sldId id="389" r:id="rId134"/>
    <p:sldId id="390" r:id="rId135"/>
    <p:sldId id="557" r:id="rId136"/>
    <p:sldId id="558" r:id="rId137"/>
    <p:sldId id="366" r:id="rId138"/>
    <p:sldId id="515" r:id="rId139"/>
    <p:sldId id="594" r:id="rId140"/>
    <p:sldId id="367" r:id="rId141"/>
    <p:sldId id="368" r:id="rId142"/>
    <p:sldId id="393" r:id="rId143"/>
    <p:sldId id="580" r:id="rId144"/>
    <p:sldId id="581" r:id="rId145"/>
    <p:sldId id="559" r:id="rId146"/>
    <p:sldId id="560" r:id="rId147"/>
    <p:sldId id="370" r:id="rId148"/>
    <p:sldId id="516" r:id="rId149"/>
    <p:sldId id="371" r:id="rId150"/>
    <p:sldId id="372" r:id="rId151"/>
    <p:sldId id="468" r:id="rId152"/>
    <p:sldId id="469" r:id="rId153"/>
    <p:sldId id="470" r:id="rId154"/>
    <p:sldId id="561" r:id="rId155"/>
    <p:sldId id="562" r:id="rId156"/>
    <p:sldId id="563" r:id="rId157"/>
    <p:sldId id="376" r:id="rId158"/>
    <p:sldId id="377" r:id="rId159"/>
    <p:sldId id="378" r:id="rId160"/>
    <p:sldId id="517" r:id="rId161"/>
    <p:sldId id="595" r:id="rId162"/>
    <p:sldId id="379" r:id="rId163"/>
    <p:sldId id="579" r:id="rId164"/>
    <p:sldId id="582" r:id="rId165"/>
    <p:sldId id="596" r:id="rId166"/>
    <p:sldId id="583" r:id="rId167"/>
    <p:sldId id="381" r:id="rId168"/>
    <p:sldId id="564" r:id="rId169"/>
    <p:sldId id="565" r:id="rId170"/>
    <p:sldId id="566" r:id="rId171"/>
    <p:sldId id="396" r:id="rId172"/>
    <p:sldId id="398" r:id="rId173"/>
    <p:sldId id="586" r:id="rId174"/>
    <p:sldId id="399" r:id="rId175"/>
    <p:sldId id="400" r:id="rId176"/>
    <p:sldId id="585" r:id="rId177"/>
    <p:sldId id="584" r:id="rId178"/>
    <p:sldId id="404" r:id="rId179"/>
    <p:sldId id="587" r:id="rId180"/>
    <p:sldId id="406" r:id="rId181"/>
    <p:sldId id="408" r:id="rId182"/>
    <p:sldId id="409" r:id="rId183"/>
    <p:sldId id="410" r:id="rId184"/>
    <p:sldId id="471" r:id="rId185"/>
    <p:sldId id="567" r:id="rId186"/>
    <p:sldId id="472" r:id="rId187"/>
    <p:sldId id="473" r:id="rId188"/>
    <p:sldId id="474" r:id="rId189"/>
    <p:sldId id="416" r:id="rId190"/>
    <p:sldId id="518" r:id="rId191"/>
    <p:sldId id="568" r:id="rId192"/>
    <p:sldId id="418" r:id="rId193"/>
    <p:sldId id="588" r:id="rId194"/>
    <p:sldId id="519" r:id="rId195"/>
    <p:sldId id="419" r:id="rId196"/>
    <p:sldId id="420" r:id="rId197"/>
    <p:sldId id="520" r:id="rId198"/>
    <p:sldId id="421" r:id="rId199"/>
    <p:sldId id="422" r:id="rId200"/>
    <p:sldId id="522" r:id="rId201"/>
    <p:sldId id="569" r:id="rId202"/>
    <p:sldId id="570" r:id="rId203"/>
    <p:sldId id="425" r:id="rId204"/>
    <p:sldId id="426" r:id="rId205"/>
    <p:sldId id="427" r:id="rId206"/>
    <p:sldId id="428" r:id="rId207"/>
    <p:sldId id="589" r:id="rId208"/>
    <p:sldId id="590" r:id="rId209"/>
    <p:sldId id="571" r:id="rId210"/>
    <p:sldId id="572" r:id="rId211"/>
    <p:sldId id="430" r:id="rId212"/>
    <p:sldId id="591" r:id="rId213"/>
    <p:sldId id="431" r:id="rId214"/>
    <p:sldId id="432" r:id="rId215"/>
    <p:sldId id="523" r:id="rId216"/>
    <p:sldId id="444" r:id="rId217"/>
    <p:sldId id="573" r:id="rId218"/>
    <p:sldId id="574" r:id="rId219"/>
    <p:sldId id="575" r:id="rId220"/>
    <p:sldId id="435" r:id="rId221"/>
    <p:sldId id="436" r:id="rId222"/>
    <p:sldId id="437" r:id="rId223"/>
    <p:sldId id="438" r:id="rId224"/>
    <p:sldId id="592" r:id="rId225"/>
    <p:sldId id="439" r:id="rId226"/>
    <p:sldId id="447" r:id="rId227"/>
    <p:sldId id="440" r:id="rId228"/>
    <p:sldId id="576" r:id="rId229"/>
    <p:sldId id="597" r:id="rId230"/>
    <p:sldId id="598" r:id="rId231"/>
    <p:sldId id="599" r:id="rId232"/>
    <p:sldId id="600" r:id="rId233"/>
    <p:sldId id="601" r:id="rId234"/>
    <p:sldId id="602" r:id="rId235"/>
    <p:sldId id="603" r:id="rId236"/>
    <p:sldId id="604" r:id="rId237"/>
    <p:sldId id="605" r:id="rId238"/>
    <p:sldId id="606" r:id="rId239"/>
    <p:sldId id="607" r:id="rId240"/>
    <p:sldId id="608" r:id="rId241"/>
    <p:sldId id="609" r:id="rId242"/>
    <p:sldId id="610" r:id="rId243"/>
    <p:sldId id="611" r:id="rId244"/>
    <p:sldId id="612" r:id="rId245"/>
    <p:sldId id="613" r:id="rId246"/>
    <p:sldId id="614" r:id="rId247"/>
    <p:sldId id="615" r:id="rId248"/>
    <p:sldId id="616" r:id="rId249"/>
    <p:sldId id="617" r:id="rId250"/>
    <p:sldId id="618" r:id="rId251"/>
    <p:sldId id="619" r:id="rId252"/>
    <p:sldId id="620" r:id="rId253"/>
    <p:sldId id="621" r:id="rId254"/>
    <p:sldId id="622" r:id="rId255"/>
    <p:sldId id="623" r:id="rId256"/>
    <p:sldId id="624" r:id="rId257"/>
    <p:sldId id="625" r:id="rId258"/>
    <p:sldId id="626" r:id="rId259"/>
    <p:sldId id="627" r:id="rId260"/>
    <p:sldId id="628" r:id="rId261"/>
    <p:sldId id="629" r:id="rId262"/>
    <p:sldId id="630" r:id="rId263"/>
    <p:sldId id="631" r:id="rId264"/>
    <p:sldId id="632" r:id="rId265"/>
    <p:sldId id="633" r:id="rId266"/>
    <p:sldId id="634" r:id="rId267"/>
    <p:sldId id="635" r:id="rId268"/>
    <p:sldId id="636" r:id="rId269"/>
    <p:sldId id="637" r:id="rId270"/>
    <p:sldId id="638" r:id="rId27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bg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78" autoAdjust="0"/>
    <p:restoredTop sz="86371" autoAdjust="0"/>
  </p:normalViewPr>
  <p:slideViewPr>
    <p:cSldViewPr>
      <p:cViewPr varScale="1">
        <p:scale>
          <a:sx n="70" d="100"/>
          <a:sy n="70" d="100"/>
        </p:scale>
        <p:origin x="1205" y="86"/>
      </p:cViewPr>
      <p:guideLst>
        <p:guide orient="horz" pos="2160"/>
        <p:guide pos="2880"/>
      </p:guideLst>
    </p:cSldViewPr>
  </p:slideViewPr>
  <p:outlineViewPr>
    <p:cViewPr>
      <p:scale>
        <a:sx n="33" d="100"/>
        <a:sy n="33" d="100"/>
      </p:scale>
      <p:origin x="0" y="25578"/>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258" Type="http://schemas.openxmlformats.org/officeDocument/2006/relationships/slide" Target="slides/slide257.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269" Type="http://schemas.openxmlformats.org/officeDocument/2006/relationships/slide" Target="slides/slide268.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71" Type="http://schemas.openxmlformats.org/officeDocument/2006/relationships/slide" Target="slides/slide270.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slide" Target="slides/slide260.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notesMaster" Target="notesMasters/notesMaster1.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presProps" Target="presProps.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viewProps" Target="viewProps.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theme" Target="theme/theme1.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tableStyles" Target="tableStyles.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microsoft.com/office/2006/relationships/vbaProject" Target="vbaProject.bin"/><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1842"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CA"/>
          </a:p>
        </p:txBody>
      </p:sp>
      <p:sp>
        <p:nvSpPr>
          <p:cNvPr id="291843"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CA"/>
          </a:p>
        </p:txBody>
      </p:sp>
      <p:sp>
        <p:nvSpPr>
          <p:cNvPr id="278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918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noProof="0"/>
              <a:t>Click to edit Master text styles</a:t>
            </a:r>
          </a:p>
          <a:p>
            <a:pPr lvl="1"/>
            <a:r>
              <a:rPr lang="en-CA" noProof="0"/>
              <a:t>Second level</a:t>
            </a:r>
          </a:p>
          <a:p>
            <a:pPr lvl="2"/>
            <a:r>
              <a:rPr lang="en-CA" noProof="0"/>
              <a:t>Third level</a:t>
            </a:r>
          </a:p>
          <a:p>
            <a:pPr lvl="3"/>
            <a:r>
              <a:rPr lang="en-CA" noProof="0"/>
              <a:t>Fourth level</a:t>
            </a:r>
          </a:p>
          <a:p>
            <a:pPr lvl="4"/>
            <a:r>
              <a:rPr lang="en-CA" noProof="0"/>
              <a:t>Fifth level</a:t>
            </a:r>
          </a:p>
        </p:txBody>
      </p:sp>
      <p:sp>
        <p:nvSpPr>
          <p:cNvPr id="291846"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endParaRPr lang="en-CA"/>
          </a:p>
        </p:txBody>
      </p:sp>
      <p:sp>
        <p:nvSpPr>
          <p:cNvPr id="291847"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fld id="{91B31092-EBAA-47B0-978E-D9698C14EC32}" type="slidenum">
              <a:rPr lang="ar-SA"/>
              <a:pPr>
                <a:defRPr/>
              </a:pPr>
              <a:t>‹N°›</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7"/>
          <p:cNvSpPr>
            <a:spLocks noGrp="1" noChangeArrowheads="1"/>
          </p:cNvSpPr>
          <p:nvPr>
            <p:ph type="sldNum" sz="quarter" idx="5"/>
          </p:nvPr>
        </p:nvSpPr>
        <p:spPr>
          <a:noFill/>
        </p:spPr>
        <p:txBody>
          <a:bodyPr/>
          <a:lstStyle/>
          <a:p>
            <a:fld id="{88FC2ACD-BE81-4E7D-B9A6-2A22515DE16D}" type="slidenum">
              <a:rPr lang="ar-SA"/>
              <a:pPr/>
              <a:t>24</a:t>
            </a:fld>
            <a:endParaRPr lang="en-CA"/>
          </a:p>
        </p:txBody>
      </p:sp>
      <p:sp>
        <p:nvSpPr>
          <p:cNvPr id="279555" name="Rectangle 2"/>
          <p:cNvSpPr>
            <a:spLocks noGrp="1" noRot="1" noChangeAspect="1" noChangeArrowheads="1" noTextEdit="1"/>
          </p:cNvSpPr>
          <p:nvPr>
            <p:ph type="sldImg"/>
          </p:nvPr>
        </p:nvSpPr>
        <p:spPr>
          <a:xfrm>
            <a:off x="1144588" y="685800"/>
            <a:ext cx="4572000" cy="3429000"/>
          </a:xfrm>
          <a:ln/>
        </p:spPr>
      </p:sp>
      <p:sp>
        <p:nvSpPr>
          <p:cNvPr id="27955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Rectangle 7"/>
          <p:cNvSpPr>
            <a:spLocks noGrp="1" noChangeArrowheads="1"/>
          </p:cNvSpPr>
          <p:nvPr>
            <p:ph type="sldNum" sz="quarter" idx="5"/>
          </p:nvPr>
        </p:nvSpPr>
        <p:spPr>
          <a:noFill/>
        </p:spPr>
        <p:txBody>
          <a:bodyPr/>
          <a:lstStyle/>
          <a:p>
            <a:fld id="{53B451CD-836C-4939-A54A-0757854E9448}" type="slidenum">
              <a:rPr lang="ar-SA"/>
              <a:pPr/>
              <a:t>36</a:t>
            </a:fld>
            <a:endParaRPr lang="en-CA"/>
          </a:p>
        </p:txBody>
      </p:sp>
      <p:sp>
        <p:nvSpPr>
          <p:cNvPr id="280579" name="Rectangle 2"/>
          <p:cNvSpPr>
            <a:spLocks noGrp="1" noRot="1" noChangeAspect="1" noChangeArrowheads="1" noTextEdit="1"/>
          </p:cNvSpPr>
          <p:nvPr>
            <p:ph type="sldImg"/>
          </p:nvPr>
        </p:nvSpPr>
        <p:spPr>
          <a:xfrm>
            <a:off x="1144588" y="685800"/>
            <a:ext cx="4572000" cy="3429000"/>
          </a:xfrm>
          <a:ln/>
        </p:spPr>
      </p:sp>
      <p:sp>
        <p:nvSpPr>
          <p:cNvPr id="28058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7"/>
          <p:cNvSpPr>
            <a:spLocks noGrp="1" noChangeArrowheads="1"/>
          </p:cNvSpPr>
          <p:nvPr>
            <p:ph type="sldNum" sz="quarter" idx="5"/>
          </p:nvPr>
        </p:nvSpPr>
        <p:spPr>
          <a:noFill/>
        </p:spPr>
        <p:txBody>
          <a:bodyPr/>
          <a:lstStyle/>
          <a:p>
            <a:fld id="{DE908628-BA46-4F74-977E-7C45444A5292}" type="slidenum">
              <a:rPr lang="ar-SA"/>
              <a:pPr/>
              <a:t>44</a:t>
            </a:fld>
            <a:endParaRPr lang="en-CA"/>
          </a:p>
        </p:txBody>
      </p:sp>
      <p:sp>
        <p:nvSpPr>
          <p:cNvPr id="281603" name="Rectangle 2"/>
          <p:cNvSpPr>
            <a:spLocks noGrp="1" noRot="1" noChangeAspect="1" noChangeArrowheads="1" noTextEdit="1"/>
          </p:cNvSpPr>
          <p:nvPr>
            <p:ph type="sldImg"/>
          </p:nvPr>
        </p:nvSpPr>
        <p:spPr>
          <a:xfrm>
            <a:off x="1144588" y="685800"/>
            <a:ext cx="4572000" cy="3429000"/>
          </a:xfrm>
          <a:ln/>
        </p:spPr>
      </p:sp>
      <p:sp>
        <p:nvSpPr>
          <p:cNvPr id="28160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Rectangle 7"/>
          <p:cNvSpPr>
            <a:spLocks noGrp="1" noChangeArrowheads="1"/>
          </p:cNvSpPr>
          <p:nvPr>
            <p:ph type="sldNum" sz="quarter" idx="5"/>
          </p:nvPr>
        </p:nvSpPr>
        <p:spPr>
          <a:noFill/>
        </p:spPr>
        <p:txBody>
          <a:bodyPr/>
          <a:lstStyle/>
          <a:p>
            <a:fld id="{6E1D0734-BB08-44E7-8714-F367AA1B400D}" type="slidenum">
              <a:rPr lang="ar-SA"/>
              <a:pPr/>
              <a:t>75</a:t>
            </a:fld>
            <a:endParaRPr lang="en-CA"/>
          </a:p>
        </p:txBody>
      </p:sp>
      <p:sp>
        <p:nvSpPr>
          <p:cNvPr id="282627" name="Rectangle 2"/>
          <p:cNvSpPr>
            <a:spLocks noGrp="1" noRot="1" noChangeAspect="1" noChangeArrowheads="1" noTextEdit="1"/>
          </p:cNvSpPr>
          <p:nvPr>
            <p:ph type="sldImg"/>
          </p:nvPr>
        </p:nvSpPr>
        <p:spPr>
          <a:xfrm>
            <a:off x="1144588" y="685800"/>
            <a:ext cx="4572000" cy="3429000"/>
          </a:xfrm>
          <a:ln/>
        </p:spPr>
      </p:sp>
      <p:sp>
        <p:nvSpPr>
          <p:cNvPr id="28262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Rectangle 7"/>
          <p:cNvSpPr>
            <a:spLocks noGrp="1" noChangeArrowheads="1"/>
          </p:cNvSpPr>
          <p:nvPr>
            <p:ph type="sldNum" sz="quarter" idx="5"/>
          </p:nvPr>
        </p:nvSpPr>
        <p:spPr>
          <a:noFill/>
        </p:spPr>
        <p:txBody>
          <a:bodyPr/>
          <a:lstStyle/>
          <a:p>
            <a:fld id="{5B6086EE-8F9E-413B-A365-2C8A558D2FB8}" type="slidenum">
              <a:rPr lang="ar-SA"/>
              <a:pPr/>
              <a:t>84</a:t>
            </a:fld>
            <a:endParaRPr lang="en-CA"/>
          </a:p>
        </p:txBody>
      </p:sp>
      <p:sp>
        <p:nvSpPr>
          <p:cNvPr id="283651" name="Rectangle 2"/>
          <p:cNvSpPr>
            <a:spLocks noGrp="1" noRot="1" noChangeAspect="1" noChangeArrowheads="1" noTextEdit="1"/>
          </p:cNvSpPr>
          <p:nvPr>
            <p:ph type="sldImg"/>
          </p:nvPr>
        </p:nvSpPr>
        <p:spPr>
          <a:xfrm>
            <a:off x="1144588" y="685800"/>
            <a:ext cx="4572000" cy="3429000"/>
          </a:xfrm>
          <a:ln/>
        </p:spPr>
      </p:sp>
      <p:sp>
        <p:nvSpPr>
          <p:cNvPr id="28365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7"/>
          <p:cNvSpPr>
            <a:spLocks noGrp="1" noChangeArrowheads="1"/>
          </p:cNvSpPr>
          <p:nvPr>
            <p:ph type="sldNum" sz="quarter" idx="5"/>
          </p:nvPr>
        </p:nvSpPr>
        <p:spPr>
          <a:noFill/>
        </p:spPr>
        <p:txBody>
          <a:bodyPr/>
          <a:lstStyle/>
          <a:p>
            <a:fld id="{D1D4BF89-4E58-4F22-8265-CC16D6914CB4}" type="slidenum">
              <a:rPr lang="ar-SA"/>
              <a:pPr/>
              <a:t>91</a:t>
            </a:fld>
            <a:endParaRPr lang="en-CA"/>
          </a:p>
        </p:txBody>
      </p:sp>
      <p:sp>
        <p:nvSpPr>
          <p:cNvPr id="284675" name="Rectangle 2"/>
          <p:cNvSpPr>
            <a:spLocks noGrp="1" noRot="1" noChangeAspect="1" noChangeArrowheads="1" noTextEdit="1"/>
          </p:cNvSpPr>
          <p:nvPr>
            <p:ph type="sldImg"/>
          </p:nvPr>
        </p:nvSpPr>
        <p:spPr>
          <a:xfrm>
            <a:off x="1144588" y="685800"/>
            <a:ext cx="4572000" cy="3429000"/>
          </a:xfrm>
          <a:ln/>
        </p:spPr>
      </p:sp>
      <p:sp>
        <p:nvSpPr>
          <p:cNvPr id="28467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7"/>
          <p:cNvSpPr>
            <a:spLocks noGrp="1" noChangeArrowheads="1"/>
          </p:cNvSpPr>
          <p:nvPr>
            <p:ph type="sldNum" sz="quarter" idx="5"/>
          </p:nvPr>
        </p:nvSpPr>
        <p:spPr>
          <a:noFill/>
        </p:spPr>
        <p:txBody>
          <a:bodyPr/>
          <a:lstStyle/>
          <a:p>
            <a:fld id="{54973A10-D414-438D-B11C-045987F1140E}" type="slidenum">
              <a:rPr lang="ar-SA"/>
              <a:pPr/>
              <a:t>126</a:t>
            </a:fld>
            <a:endParaRPr lang="en-CA"/>
          </a:p>
        </p:txBody>
      </p:sp>
      <p:sp>
        <p:nvSpPr>
          <p:cNvPr id="285699" name="Rectangle 2"/>
          <p:cNvSpPr>
            <a:spLocks noGrp="1" noRot="1" noChangeAspect="1" noChangeArrowheads="1" noTextEdit="1"/>
          </p:cNvSpPr>
          <p:nvPr>
            <p:ph type="sldImg"/>
          </p:nvPr>
        </p:nvSpPr>
        <p:spPr>
          <a:xfrm>
            <a:off x="1144588" y="685800"/>
            <a:ext cx="4572000" cy="3429000"/>
          </a:xfrm>
          <a:ln/>
        </p:spPr>
      </p:sp>
      <p:sp>
        <p:nvSpPr>
          <p:cNvPr id="28570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7"/>
          <p:cNvSpPr>
            <a:spLocks noGrp="1" noChangeArrowheads="1"/>
          </p:cNvSpPr>
          <p:nvPr>
            <p:ph type="sldNum" sz="quarter" idx="5"/>
          </p:nvPr>
        </p:nvSpPr>
        <p:spPr>
          <a:noFill/>
        </p:spPr>
        <p:txBody>
          <a:bodyPr/>
          <a:lstStyle/>
          <a:p>
            <a:fld id="{AFD8CB31-DAA4-4D80-9CA1-4D47EA54B65F}" type="slidenum">
              <a:rPr lang="ar-SA"/>
              <a:pPr/>
              <a:t>136</a:t>
            </a:fld>
            <a:endParaRPr lang="en-CA"/>
          </a:p>
        </p:txBody>
      </p:sp>
      <p:sp>
        <p:nvSpPr>
          <p:cNvPr id="286723" name="Rectangle 2"/>
          <p:cNvSpPr>
            <a:spLocks noGrp="1" noRot="1" noChangeAspect="1" noChangeArrowheads="1" noTextEdit="1"/>
          </p:cNvSpPr>
          <p:nvPr>
            <p:ph type="sldImg"/>
          </p:nvPr>
        </p:nvSpPr>
        <p:spPr>
          <a:xfrm>
            <a:off x="1144588" y="685800"/>
            <a:ext cx="4572000" cy="3429000"/>
          </a:xfrm>
          <a:ln/>
        </p:spPr>
      </p:sp>
      <p:sp>
        <p:nvSpPr>
          <p:cNvPr id="28672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7"/>
          <p:cNvSpPr>
            <a:spLocks noGrp="1" noChangeArrowheads="1"/>
          </p:cNvSpPr>
          <p:nvPr>
            <p:ph type="sldNum" sz="quarter" idx="5"/>
          </p:nvPr>
        </p:nvSpPr>
        <p:spPr>
          <a:noFill/>
        </p:spPr>
        <p:txBody>
          <a:bodyPr/>
          <a:lstStyle/>
          <a:p>
            <a:fld id="{4406B5FE-3C9F-4D9D-8C7A-9D53DE508EEC}" type="slidenum">
              <a:rPr lang="ar-SA"/>
              <a:pPr/>
              <a:t>146</a:t>
            </a:fld>
            <a:endParaRPr lang="en-CA"/>
          </a:p>
        </p:txBody>
      </p:sp>
      <p:sp>
        <p:nvSpPr>
          <p:cNvPr id="287747" name="Rectangle 2"/>
          <p:cNvSpPr>
            <a:spLocks noGrp="1" noRot="1" noChangeAspect="1" noChangeArrowheads="1" noTextEdit="1"/>
          </p:cNvSpPr>
          <p:nvPr>
            <p:ph type="sldImg"/>
          </p:nvPr>
        </p:nvSpPr>
        <p:spPr>
          <a:xfrm>
            <a:off x="1144588" y="685800"/>
            <a:ext cx="4572000" cy="3429000"/>
          </a:xfrm>
          <a:ln/>
        </p:spPr>
      </p:sp>
      <p:sp>
        <p:nvSpPr>
          <p:cNvPr id="28774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7"/>
          <p:cNvSpPr>
            <a:spLocks noGrp="1" noChangeArrowheads="1"/>
          </p:cNvSpPr>
          <p:nvPr>
            <p:ph type="sldNum" sz="quarter" idx="5"/>
          </p:nvPr>
        </p:nvSpPr>
        <p:spPr>
          <a:noFill/>
        </p:spPr>
        <p:txBody>
          <a:bodyPr/>
          <a:lstStyle/>
          <a:p>
            <a:fld id="{5529EF7D-E756-440C-B4F2-2C74DC4D26BA}" type="slidenum">
              <a:rPr lang="ar-SA"/>
              <a:pPr/>
              <a:t>191</a:t>
            </a:fld>
            <a:endParaRPr lang="en-CA"/>
          </a:p>
        </p:txBody>
      </p:sp>
      <p:sp>
        <p:nvSpPr>
          <p:cNvPr id="288771" name="Rectangle 2"/>
          <p:cNvSpPr>
            <a:spLocks noGrp="1" noRot="1" noChangeAspect="1" noChangeArrowheads="1" noTextEdit="1"/>
          </p:cNvSpPr>
          <p:nvPr>
            <p:ph type="sldImg"/>
          </p:nvPr>
        </p:nvSpPr>
        <p:spPr>
          <a:xfrm>
            <a:off x="1144588" y="685800"/>
            <a:ext cx="4572000" cy="3429000"/>
          </a:xfrm>
          <a:ln/>
        </p:spPr>
      </p:sp>
      <p:sp>
        <p:nvSpPr>
          <p:cNvPr id="28877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Rectangle 7"/>
          <p:cNvSpPr>
            <a:spLocks noGrp="1" noChangeArrowheads="1"/>
          </p:cNvSpPr>
          <p:nvPr>
            <p:ph type="sldNum" sz="quarter" idx="5"/>
          </p:nvPr>
        </p:nvSpPr>
        <p:spPr>
          <a:noFill/>
        </p:spPr>
        <p:txBody>
          <a:bodyPr/>
          <a:lstStyle/>
          <a:p>
            <a:fld id="{671CD631-5FDF-4F71-81C2-FF8BEB326D42}" type="slidenum">
              <a:rPr lang="ar-SA"/>
              <a:pPr/>
              <a:t>202</a:t>
            </a:fld>
            <a:endParaRPr lang="en-CA"/>
          </a:p>
        </p:txBody>
      </p:sp>
      <p:sp>
        <p:nvSpPr>
          <p:cNvPr id="289795" name="Rectangle 2"/>
          <p:cNvSpPr>
            <a:spLocks noGrp="1" noRot="1" noChangeAspect="1" noChangeArrowheads="1" noTextEdit="1"/>
          </p:cNvSpPr>
          <p:nvPr>
            <p:ph type="sldImg"/>
          </p:nvPr>
        </p:nvSpPr>
        <p:spPr>
          <a:xfrm>
            <a:off x="1144588" y="685800"/>
            <a:ext cx="4572000" cy="3429000"/>
          </a:xfrm>
          <a:ln/>
        </p:spPr>
      </p:sp>
      <p:sp>
        <p:nvSpPr>
          <p:cNvPr id="28979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7"/>
          <p:cNvSpPr>
            <a:spLocks noGrp="1" noChangeArrowheads="1"/>
          </p:cNvSpPr>
          <p:nvPr>
            <p:ph type="sldNum" sz="quarter" idx="5"/>
          </p:nvPr>
        </p:nvSpPr>
        <p:spPr>
          <a:noFill/>
        </p:spPr>
        <p:txBody>
          <a:bodyPr/>
          <a:lstStyle/>
          <a:p>
            <a:fld id="{5EF6B84B-5B53-4482-B5DB-94281D4FBAAA}" type="slidenum">
              <a:rPr lang="ar-SA"/>
              <a:pPr/>
              <a:t>210</a:t>
            </a:fld>
            <a:endParaRPr lang="en-CA"/>
          </a:p>
        </p:txBody>
      </p:sp>
      <p:sp>
        <p:nvSpPr>
          <p:cNvPr id="290819" name="Rectangle 2"/>
          <p:cNvSpPr>
            <a:spLocks noGrp="1" noRot="1" noChangeAspect="1" noChangeArrowheads="1" noTextEdit="1"/>
          </p:cNvSpPr>
          <p:nvPr>
            <p:ph type="sldImg"/>
          </p:nvPr>
        </p:nvSpPr>
        <p:spPr>
          <a:xfrm>
            <a:off x="1144588" y="685800"/>
            <a:ext cx="4572000" cy="3429000"/>
          </a:xfrm>
          <a:ln/>
        </p:spPr>
      </p:sp>
      <p:sp>
        <p:nvSpPr>
          <p:cNvPr id="29082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7"/>
          <p:cNvSpPr>
            <a:spLocks noGrp="1" noChangeArrowheads="1"/>
          </p:cNvSpPr>
          <p:nvPr>
            <p:ph type="sldNum" sz="quarter" idx="5"/>
          </p:nvPr>
        </p:nvSpPr>
        <p:spPr>
          <a:noFill/>
        </p:spPr>
        <p:txBody>
          <a:bodyPr/>
          <a:lstStyle/>
          <a:p>
            <a:fld id="{D83EEA4F-9FEC-4B97-9E87-B1D0FC4728F9}" type="slidenum">
              <a:rPr lang="ar-SA"/>
              <a:pPr/>
              <a:t>243</a:t>
            </a:fld>
            <a:endParaRPr lang="en-CA"/>
          </a:p>
        </p:txBody>
      </p:sp>
      <p:sp>
        <p:nvSpPr>
          <p:cNvPr id="291843" name="Rectangle 2"/>
          <p:cNvSpPr>
            <a:spLocks noGrp="1" noRot="1" noChangeAspect="1" noChangeArrowheads="1" noTextEdit="1"/>
          </p:cNvSpPr>
          <p:nvPr>
            <p:ph type="sldImg"/>
          </p:nvPr>
        </p:nvSpPr>
        <p:spPr>
          <a:xfrm>
            <a:off x="1144588" y="685800"/>
            <a:ext cx="4572000" cy="3429000"/>
          </a:xfrm>
          <a:ln/>
        </p:spPr>
      </p:sp>
      <p:sp>
        <p:nvSpPr>
          <p:cNvPr id="29184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7"/>
          <p:cNvSpPr>
            <a:spLocks noGrp="1" noChangeArrowheads="1"/>
          </p:cNvSpPr>
          <p:nvPr>
            <p:ph type="sldNum" sz="quarter" idx="5"/>
          </p:nvPr>
        </p:nvSpPr>
        <p:spPr>
          <a:noFill/>
        </p:spPr>
        <p:txBody>
          <a:bodyPr/>
          <a:lstStyle/>
          <a:p>
            <a:fld id="{6664B153-EE25-4978-9A9D-9B053C5E25FC}" type="slidenum">
              <a:rPr lang="ar-SA"/>
              <a:pPr/>
              <a:t>250</a:t>
            </a:fld>
            <a:endParaRPr lang="en-CA"/>
          </a:p>
        </p:txBody>
      </p:sp>
      <p:sp>
        <p:nvSpPr>
          <p:cNvPr id="292867" name="Rectangle 2"/>
          <p:cNvSpPr>
            <a:spLocks noGrp="1" noRot="1" noChangeAspect="1" noChangeArrowheads="1" noTextEdit="1"/>
          </p:cNvSpPr>
          <p:nvPr>
            <p:ph type="sldImg"/>
          </p:nvPr>
        </p:nvSpPr>
        <p:spPr>
          <a:xfrm>
            <a:off x="1144588" y="685800"/>
            <a:ext cx="4572000" cy="3429000"/>
          </a:xfrm>
          <a:ln/>
        </p:spPr>
      </p:sp>
      <p:sp>
        <p:nvSpPr>
          <p:cNvPr id="29286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7"/>
          <p:cNvSpPr>
            <a:spLocks noGrp="1" noChangeArrowheads="1"/>
          </p:cNvSpPr>
          <p:nvPr>
            <p:ph type="sldNum" sz="quarter" idx="5"/>
          </p:nvPr>
        </p:nvSpPr>
        <p:spPr>
          <a:noFill/>
        </p:spPr>
        <p:txBody>
          <a:bodyPr/>
          <a:lstStyle/>
          <a:p>
            <a:fld id="{9A9E0450-02ED-445B-B510-976195DE120F}" type="slidenum">
              <a:rPr lang="ar-SA"/>
              <a:pPr/>
              <a:t>256</a:t>
            </a:fld>
            <a:endParaRPr lang="en-CA"/>
          </a:p>
        </p:txBody>
      </p:sp>
      <p:sp>
        <p:nvSpPr>
          <p:cNvPr id="293891" name="Rectangle 2"/>
          <p:cNvSpPr>
            <a:spLocks noGrp="1" noRot="1" noChangeAspect="1" noChangeArrowheads="1" noTextEdit="1"/>
          </p:cNvSpPr>
          <p:nvPr>
            <p:ph type="sldImg"/>
          </p:nvPr>
        </p:nvSpPr>
        <p:spPr>
          <a:xfrm>
            <a:off x="1144588" y="685800"/>
            <a:ext cx="4572000" cy="3429000"/>
          </a:xfrm>
          <a:ln/>
        </p:spPr>
      </p:sp>
      <p:sp>
        <p:nvSpPr>
          <p:cNvPr id="29389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21890" name="Rectangle 2"/>
          <p:cNvSpPr>
            <a:spLocks noGrp="1" noChangeArrowheads="1"/>
          </p:cNvSpPr>
          <p:nvPr>
            <p:ph type="ctrTitle"/>
          </p:nvPr>
        </p:nvSpPr>
        <p:spPr>
          <a:xfrm>
            <a:off x="0" y="0"/>
            <a:ext cx="381000" cy="381000"/>
          </a:xfrm>
        </p:spPr>
        <p:txBody>
          <a:bodyPr/>
          <a:lstStyle>
            <a:lvl1pPr>
              <a:defRPr sz="1200"/>
            </a:lvl1pPr>
          </a:lstStyle>
          <a:p>
            <a:r>
              <a:rPr lang="en-US"/>
              <a:t>Click to edit Master title style</a:t>
            </a:r>
          </a:p>
        </p:txBody>
      </p:sp>
      <p:sp>
        <p:nvSpPr>
          <p:cNvPr id="421891"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C192C8D-2DDD-4DFE-B7B9-A9D31C1EE967}" type="slidenum">
              <a:rPr lang="ar-SA"/>
              <a:pPr>
                <a:defRPr/>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C905826-47CA-4CC2-8576-B118C6215A73}" type="slidenum">
              <a:rPr lang="ar-SA"/>
              <a:pPr>
                <a:defRPr/>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CB75267-23ED-41C9-B0BB-0D8250F26F14}" type="slidenum">
              <a:rPr lang="ar-SA"/>
              <a:pPr>
                <a:defRPr/>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A659323-910C-4625-BF0A-76E9B2766C0A}" type="slidenum">
              <a:rPr lang="ar-SA"/>
              <a:pPr>
                <a:defRPr/>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BB67B94-E791-4E44-BF4E-D3D10BBF359A}" type="slidenum">
              <a:rPr lang="ar-SA"/>
              <a:pPr>
                <a:defRPr/>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8F1C2D-726B-4E13-9971-E7A7790DDEE8}" type="slidenum">
              <a:rPr lang="ar-SA"/>
              <a:pPr>
                <a:defRPr/>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B2F275E-39E5-4F2B-BADD-C2F9E3640F71}" type="slidenum">
              <a:rPr lang="ar-SA"/>
              <a:pPr>
                <a:defRPr/>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D0C0F90-ADE3-4EAF-909E-380629629171}" type="slidenum">
              <a:rPr lang="ar-SA"/>
              <a:pPr>
                <a:defRPr/>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2E28EBD-5622-4C26-A765-7F8649A236DA}" type="slidenum">
              <a:rPr lang="ar-SA"/>
              <a:pPr>
                <a:defRPr/>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F7CBAD1-06CF-4C61-952E-E719F80AFE70}" type="slidenum">
              <a:rPr lang="ar-SA"/>
              <a:pPr>
                <a:defRPr/>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CCE6881-1FC7-4CA1-8976-916003BEEB28}" type="slidenum">
              <a:rPr lang="ar-SA"/>
              <a:pPr>
                <a:defRPr/>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FCF4E1D6-898A-404A-9D0F-1AEDA1DF25DC}" type="slidenum">
              <a:rPr lang="ar-SA"/>
              <a:pPr>
                <a:defRPr/>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65.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slide" Target="slide229.xml"/><Relationship Id="rId5" Type="http://schemas.openxmlformats.org/officeDocument/2006/relationships/slide" Target="slide169.xml"/><Relationship Id="rId4" Type="http://schemas.openxmlformats.org/officeDocument/2006/relationships/slide" Target="slide112.xml"/></Relationships>
</file>

<file path=ppt/slides/_rels/slide2.xml.rels><?xml version="1.0" encoding="UTF-8" standalone="yes"?>
<Relationships xmlns="http://schemas.openxmlformats.org/package/2006/relationships"><Relationship Id="rId2" Type="http://schemas.openxmlformats.org/officeDocument/2006/relationships/slide" Target="slide15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2" Type="http://schemas.openxmlformats.org/officeDocument/2006/relationships/hyperlink" Target="../Documents%20and%20Settings/Owner/Local%20Settings/Temp/01-Raising%20of%20Incense%20-%20%20general.ppt#-1,558,GOSPEL RESPONSE &#1605;&#1585;&#1583; &#1575;&#1604;&#1571;&#1606;&#1580;&#1610;&#1604; R&#201;PONSE DE L&#8217;&#201;VANGILE" TargetMode="External"/><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hyperlink" Target="../Documents%20and%20Settings/Owner/Local%20Settings/Temp/01-Raising%20of%20Incense%20-%20%20general.ppt#-1,558,GOSPEL RESPONSE &#1605;&#1585;&#1583; &#1575;&#1604;&#1571;&#1606;&#1580;&#1610;&#1604; R&#201;PONSE DE L&#8217;&#201;VANGILE" TargetMode="External"/><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2" Type="http://schemas.openxmlformats.org/officeDocument/2006/relationships/hyperlink" Target="../Documents%20and%20Settings/Owner/Local%20Settings/Temp/01-Raising%20of%20Incense%20-%20%20general.ppt#-1,558,GOSPEL RESPONSE &#1605;&#1585;&#1583; &#1575;&#1604;&#1571;&#1606;&#1580;&#1610;&#1604; R&#201;PONSE DE L&#8217;&#201;VANGILE" TargetMode="External"/><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2" Type="http://schemas.openxmlformats.org/officeDocument/2006/relationships/hyperlink" Target="../Documents%20and%20Settings/Owner/Local%20Settings/Temp/01-Raising%20of%20Incense%20-%20%20general.ppt#-1,558,GOSPEL RESPONSE &#1605;&#1585;&#1583; &#1575;&#1604;&#1571;&#1606;&#1580;&#1610;&#1604; R&#201;PONSE DE L&#8217;&#201;VANGILE" TargetMode="External"/><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2" Type="http://schemas.openxmlformats.org/officeDocument/2006/relationships/hyperlink" Target="../Documents%20and%20Settings/Owner/Local%20Settings/Temp/01-Raising%20of%20Incense%20-%20%20general.ppt#-1,558,GOSPEL RESPONSE &#1605;&#1585;&#1583; &#1575;&#1604;&#1571;&#1606;&#1580;&#1610;&#1604; R&#201;PONSE DE L&#8217;&#201;VANGILE" TargetMode="External"/><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209550" y="228600"/>
            <a:ext cx="8782050" cy="2124075"/>
          </a:xfrm>
          <a:solidFill>
            <a:srgbClr val="990033"/>
          </a:solidFill>
          <a:ln>
            <a:solidFill>
              <a:schemeClr val="bg1"/>
            </a:solidFill>
          </a:ln>
        </p:spPr>
        <p:txBody>
          <a:bodyPr/>
          <a:lstStyle/>
          <a:p>
            <a:pPr eaLnBrk="1" hangingPunct="1"/>
            <a:r>
              <a:rPr lang="ar-EG" sz="3600">
                <a:solidFill>
                  <a:schemeClr val="bg1"/>
                </a:solidFill>
              </a:rPr>
              <a:t>قراءات </a:t>
            </a:r>
            <a:r>
              <a:rPr lang="ar-EG" sz="3600" dirty="0">
                <a:solidFill>
                  <a:schemeClr val="bg1"/>
                </a:solidFill>
              </a:rPr>
              <a:t>آحاد شهر باؤنة</a:t>
            </a:r>
            <a:br>
              <a:rPr lang="ar-EG" sz="3600" dirty="0">
                <a:solidFill>
                  <a:schemeClr val="bg1"/>
                </a:solidFill>
              </a:rPr>
            </a:br>
            <a:r>
              <a:rPr lang="en-CA" sz="3600" dirty="0">
                <a:solidFill>
                  <a:schemeClr val="bg1"/>
                </a:solidFill>
              </a:rPr>
              <a:t>Lectures </a:t>
            </a:r>
            <a:r>
              <a:rPr lang="fr-CA" sz="3600" dirty="0">
                <a:solidFill>
                  <a:schemeClr val="bg1"/>
                </a:solidFill>
              </a:rPr>
              <a:t>des dimanches du mois de B</a:t>
            </a:r>
            <a:r>
              <a:rPr lang="en-US" sz="3600" dirty="0" err="1">
                <a:solidFill>
                  <a:schemeClr val="bg1"/>
                </a:solidFill>
              </a:rPr>
              <a:t>aouna</a:t>
            </a:r>
            <a:r>
              <a:rPr lang="fr-CA" sz="3600" dirty="0">
                <a:solidFill>
                  <a:schemeClr val="bg1"/>
                </a:solidFill>
              </a:rPr>
              <a:t> </a:t>
            </a:r>
          </a:p>
        </p:txBody>
      </p:sp>
      <p:sp>
        <p:nvSpPr>
          <p:cNvPr id="2051" name="Text Box 3"/>
          <p:cNvSpPr txBox="1">
            <a:spLocks noChangeArrowheads="1"/>
          </p:cNvSpPr>
          <p:nvPr/>
        </p:nvSpPr>
        <p:spPr bwMode="auto">
          <a:xfrm>
            <a:off x="609600" y="2590800"/>
            <a:ext cx="7597775" cy="3937000"/>
          </a:xfrm>
          <a:prstGeom prst="rect">
            <a:avLst/>
          </a:prstGeom>
          <a:noFill/>
          <a:ln w="9525">
            <a:noFill/>
            <a:miter lim="800000"/>
            <a:headEnd/>
            <a:tailEnd/>
          </a:ln>
        </p:spPr>
        <p:txBody>
          <a:bodyPr>
            <a:spAutoFit/>
          </a:bodyPr>
          <a:lstStyle/>
          <a:p>
            <a:pPr marL="457200" indent="-457200">
              <a:spcBef>
                <a:spcPct val="50000"/>
              </a:spcBef>
            </a:pPr>
            <a:r>
              <a:rPr lang="en-US" sz="3600">
                <a:solidFill>
                  <a:schemeClr val="hlink"/>
                </a:solidFill>
                <a:hlinkClick r:id="rId2" action="ppaction://hlinksldjump"/>
              </a:rPr>
              <a:t>1. First Sunday</a:t>
            </a:r>
            <a:r>
              <a:rPr lang="en-US" sz="3600" u="sng">
                <a:solidFill>
                  <a:schemeClr val="hlink"/>
                </a:solidFill>
                <a:hlinkClick r:id="rId2" action="ppaction://hlinksldjump"/>
              </a:rPr>
              <a:t> of </a:t>
            </a:r>
            <a:r>
              <a:rPr lang="en-CA" sz="3600" u="sng">
                <a:solidFill>
                  <a:schemeClr val="hlink"/>
                </a:solidFill>
                <a:hlinkClick r:id="rId2" action="ppaction://hlinksldjump"/>
              </a:rPr>
              <a:t>Baouna</a:t>
            </a:r>
            <a:endParaRPr lang="en-US" sz="3600" u="sng">
              <a:solidFill>
                <a:schemeClr val="hlink"/>
              </a:solidFill>
            </a:endParaRPr>
          </a:p>
          <a:p>
            <a:pPr marL="457200" indent="-457200">
              <a:spcBef>
                <a:spcPct val="50000"/>
              </a:spcBef>
            </a:pPr>
            <a:r>
              <a:rPr lang="en-US" sz="3600">
                <a:solidFill>
                  <a:schemeClr val="bg1"/>
                </a:solidFill>
                <a:hlinkClick r:id="rId3" action="ppaction://hlinksldjump"/>
              </a:rPr>
              <a:t>2. Second Sunday</a:t>
            </a:r>
            <a:r>
              <a:rPr lang="en-US" sz="3600" u="sng">
                <a:solidFill>
                  <a:schemeClr val="bg1"/>
                </a:solidFill>
                <a:hlinkClick r:id="rId3" action="ppaction://hlinksldjump"/>
              </a:rPr>
              <a:t> of</a:t>
            </a:r>
            <a:r>
              <a:rPr lang="en-US" sz="3600" u="sng">
                <a:solidFill>
                  <a:schemeClr val="hlink"/>
                </a:solidFill>
                <a:hlinkClick r:id="rId3" action="ppaction://hlinksldjump"/>
              </a:rPr>
              <a:t> </a:t>
            </a:r>
            <a:r>
              <a:rPr lang="en-CA" sz="3600" u="sng">
                <a:solidFill>
                  <a:schemeClr val="hlink"/>
                </a:solidFill>
                <a:hlinkClick r:id="rId3" action="ppaction://hlinksldjump"/>
              </a:rPr>
              <a:t>Baouna</a:t>
            </a:r>
            <a:endParaRPr lang="en-US" sz="3600" u="sng">
              <a:solidFill>
                <a:schemeClr val="hlink"/>
              </a:solidFill>
            </a:endParaRPr>
          </a:p>
          <a:p>
            <a:pPr marL="457200" indent="-457200">
              <a:spcBef>
                <a:spcPct val="50000"/>
              </a:spcBef>
            </a:pPr>
            <a:r>
              <a:rPr lang="en-US" sz="3600">
                <a:solidFill>
                  <a:schemeClr val="bg1"/>
                </a:solidFill>
                <a:hlinkClick r:id="rId4" action="ppaction://hlinksldjump"/>
              </a:rPr>
              <a:t>3. Third Sunday </a:t>
            </a:r>
            <a:r>
              <a:rPr lang="en-US" sz="3600">
                <a:solidFill>
                  <a:schemeClr val="hlink"/>
                </a:solidFill>
                <a:hlinkClick r:id="rId4" action="ppaction://hlinksldjump"/>
              </a:rPr>
              <a:t>of</a:t>
            </a:r>
            <a:r>
              <a:rPr lang="en-US" sz="3600" u="sng">
                <a:solidFill>
                  <a:schemeClr val="hlink"/>
                </a:solidFill>
                <a:hlinkClick r:id="rId4" action="ppaction://hlinksldjump"/>
              </a:rPr>
              <a:t> </a:t>
            </a:r>
            <a:r>
              <a:rPr lang="en-CA" sz="3600" u="sng">
                <a:solidFill>
                  <a:schemeClr val="hlink"/>
                </a:solidFill>
                <a:hlinkClick r:id="rId4" action="ppaction://hlinksldjump"/>
              </a:rPr>
              <a:t>Baouna</a:t>
            </a:r>
            <a:r>
              <a:rPr lang="en-US" sz="3600">
                <a:solidFill>
                  <a:schemeClr val="hlink"/>
                </a:solidFill>
                <a:hlinkClick r:id="rId4" action="ppaction://hlinksldjump"/>
              </a:rPr>
              <a:t> </a:t>
            </a:r>
            <a:endParaRPr lang="en-US" sz="3600">
              <a:solidFill>
                <a:schemeClr val="hlink"/>
              </a:solidFill>
            </a:endParaRPr>
          </a:p>
          <a:p>
            <a:pPr marL="457200" indent="-457200">
              <a:spcBef>
                <a:spcPct val="50000"/>
              </a:spcBef>
            </a:pPr>
            <a:r>
              <a:rPr lang="en-US" sz="3600">
                <a:solidFill>
                  <a:schemeClr val="bg1"/>
                </a:solidFill>
                <a:hlinkClick r:id="rId5" action="ppaction://hlinksldjump"/>
              </a:rPr>
              <a:t>4. Fourth Sunday </a:t>
            </a:r>
            <a:r>
              <a:rPr lang="en-US" sz="3600" u="sng">
                <a:solidFill>
                  <a:schemeClr val="hlink"/>
                </a:solidFill>
                <a:hlinkClick r:id="rId5" action="ppaction://hlinksldjump"/>
              </a:rPr>
              <a:t>of Baouna</a:t>
            </a:r>
          </a:p>
          <a:p>
            <a:pPr marL="457200" indent="-457200">
              <a:spcBef>
                <a:spcPct val="50000"/>
              </a:spcBef>
            </a:pPr>
            <a:r>
              <a:rPr lang="en-US" sz="3600">
                <a:solidFill>
                  <a:schemeClr val="bg1"/>
                </a:solidFill>
                <a:hlinkClick r:id="rId6" action="ppaction://hlinksldjump"/>
              </a:rPr>
              <a:t>5. Fifth Sunday </a:t>
            </a:r>
            <a:r>
              <a:rPr lang="en-US" sz="3600" u="sng">
                <a:solidFill>
                  <a:schemeClr val="hlink"/>
                </a:solidFill>
                <a:hlinkClick r:id="rId6" action="ppaction://hlinksldjump"/>
              </a:rPr>
              <a:t>of Baouna</a:t>
            </a:r>
            <a:r>
              <a:rPr lang="en-US" sz="3600">
                <a:solidFill>
                  <a:schemeClr val="bg1"/>
                </a:solidFill>
                <a:hlinkClick r:id="rId6" action="ppaction://hlinksldjump"/>
              </a:rPr>
              <a:t> </a:t>
            </a:r>
            <a:endParaRPr lang="en-US" sz="360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729" name="Group 9"/>
          <p:cNvGraphicFramePr>
            <a:graphicFrameLocks noGrp="1"/>
          </p:cNvGraphicFramePr>
          <p:nvPr/>
        </p:nvGraphicFramePr>
        <p:xfrm>
          <a:off x="539750" y="10525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Sunday of The Month of Baouna</a:t>
                      </a:r>
                      <a:r>
                        <a:rPr kumimoji="0" lang="en-US" sz="4000" b="0" i="0" u="none" strike="noStrike" cap="none" normalizeH="0" baseline="0">
                          <a:ln>
                            <a:noFill/>
                          </a:ln>
                          <a:solidFill>
                            <a:srgbClr val="FF9900"/>
                          </a:solidFill>
                          <a:effectLst/>
                          <a:latin typeface="Arial" charset="0"/>
                          <a:cs typeface="Arial" charset="0"/>
                          <a:hlinkClick r:id="rId2" action="ppaction://hlinksldjump"/>
                        </a:rPr>
                        <a:t> </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الأول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en-CA"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بؤونة</a:t>
                      </a:r>
                      <a:r>
                        <a:rPr kumimoji="0" lang="en-CA" sz="4000" b="1" i="0" u="none" strike="noStrike" cap="none" normalizeH="0" baseline="0">
                          <a:ln>
                            <a:noFill/>
                          </a:ln>
                          <a:solidFill>
                            <a:srgbClr val="FF9900"/>
                          </a:solidFill>
                          <a:effectLst/>
                          <a:latin typeface="Arial" charset="0"/>
                          <a:cs typeface="Arial" charset="0"/>
                        </a:rPr>
                        <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Premier dimanche du moi</a:t>
                      </a:r>
                      <a:r>
                        <a:rPr kumimoji="0" lang="en-CA" sz="4000" b="0" i="0" u="none" strike="noStrike" cap="none" normalizeH="0" baseline="0">
                          <a:ln>
                            <a:noFill/>
                          </a:ln>
                          <a:solidFill>
                            <a:srgbClr val="FF9900"/>
                          </a:solidFill>
                          <a:effectLst/>
                          <a:latin typeface="Arial" charset="0"/>
                          <a:cs typeface="Arial" charset="0"/>
                        </a:rPr>
                        <a:t>s de </a:t>
                      </a:r>
                      <a:r>
                        <a:rPr kumimoji="0" lang="en-US" sz="4000" b="0" i="0" u="none" strike="noStrike" cap="none" normalizeH="0" baseline="0">
                          <a:ln>
                            <a:noFill/>
                          </a:ln>
                          <a:solidFill>
                            <a:srgbClr val="FF9900"/>
                          </a:solidFill>
                          <a:effectLst/>
                          <a:latin typeface="Arial" charset="0"/>
                          <a:cs typeface="Arial" charset="0"/>
                        </a:rPr>
                        <a:t>Baouna</a:t>
                      </a:r>
                      <a:r>
                        <a:rPr kumimoji="0" lang="en-US" sz="4000" b="0" i="0" u="none" strike="noStrike" cap="none" normalizeH="0" baseline="0">
                          <a:ln>
                            <a:noFill/>
                          </a:ln>
                          <a:solidFill>
                            <a:srgbClr val="FF9900"/>
                          </a:solidFill>
                          <a:effectLst/>
                          <a:latin typeface="Arial" charset="0"/>
                          <a:cs typeface="Arial" charset="0"/>
                          <a:hlinkClick r:id="rId2" action="ppaction://hlinksldjump"/>
                        </a:rPr>
                        <a:t> </a:t>
                      </a:r>
                      <a:endParaRPr kumimoji="0" lang="en-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rtl="1"/>
            <a:r>
              <a:rPr lang="fr-CA" sz="4400" u="sng">
                <a:solidFill>
                  <a:srgbClr val="FF9933"/>
                </a:solidFill>
              </a:rPr>
              <a:t>Psaume et Évangile du soir</a:t>
            </a:r>
          </a:p>
        </p:txBody>
      </p:sp>
      <p:pic>
        <p:nvPicPr>
          <p:cNvPr id="409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166" name="Group 70"/>
          <p:cNvGraphicFramePr>
            <a:graphicFrameLocks noGrp="1"/>
          </p:cNvGraphicFramePr>
          <p:nvPr/>
        </p:nvGraphicFramePr>
        <p:xfrm>
          <a:off x="0" y="76200"/>
          <a:ext cx="9067800" cy="5964048"/>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dirty="0">
                          <a:ln>
                            <a:noFill/>
                          </a:ln>
                          <a:solidFill>
                            <a:srgbClr val="FF9900"/>
                          </a:solidFill>
                          <a:effectLst/>
                          <a:latin typeface="Arial" charset="0"/>
                          <a:cs typeface="Arial" charset="0"/>
                        </a:rPr>
                        <a:t>مزمور عشية</a:t>
                      </a:r>
                      <a:r>
                        <a:rPr kumimoji="0" lang="ar-SA" sz="4000" b="0" i="0" u="sng" strike="noStrike" cap="none" normalizeH="0" baseline="0" dirty="0">
                          <a:ln>
                            <a:noFill/>
                          </a:ln>
                          <a:solidFill>
                            <a:srgbClr val="FF9900"/>
                          </a:solidFill>
                          <a:effectLst/>
                          <a:latin typeface="Arial" charset="0"/>
                          <a:cs typeface="Arial" charset="0"/>
                        </a:rPr>
                        <a:t> (</a:t>
                      </a:r>
                      <a:r>
                        <a:rPr kumimoji="0" lang="en-US" sz="4000" b="0" i="0" u="sng" strike="noStrike" cap="none" normalizeH="0" baseline="0" dirty="0">
                          <a:ln>
                            <a:noFill/>
                          </a:ln>
                          <a:solidFill>
                            <a:srgbClr val="FF9900"/>
                          </a:solidFill>
                          <a:effectLst/>
                          <a:latin typeface="Arial" charset="0"/>
                          <a:cs typeface="Arial" charset="0"/>
                        </a:rPr>
                        <a:t>9:10</a:t>
                      </a:r>
                      <a:r>
                        <a:rPr kumimoji="0" lang="ar-SA" sz="4000" b="0" i="0" u="sng" strike="noStrike" cap="none" normalizeH="0" baseline="0" dirty="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ويتَّكِلُ عليكَ الذينَ يعرفونَ اسمك. فلا تترُك. طالبيكَ ياربُّ.</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3200" b="0" i="0" u="none" strike="noStrike" cap="none" normalizeH="0" baseline="0" dirty="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those who know Your name will put their trust in You; For You, Lord, have not forsaken those who seek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a:t>
                      </a:r>
                      <a:r>
                        <a:rPr kumimoji="0" lang="en-US" sz="3600" b="0" i="0" u="sng" strike="noStrike" cap="none" normalizeH="0" baseline="0" dirty="0">
                          <a:ln>
                            <a:noFill/>
                          </a:ln>
                          <a:solidFill>
                            <a:srgbClr val="FF9900"/>
                          </a:solidFill>
                          <a:effectLst/>
                          <a:latin typeface="Arial" charset="0"/>
                          <a:cs typeface="Arial" charset="0"/>
                        </a:rPr>
                        <a:t> 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Ceux qui connaissent ton nom se confient en toi. Car tu n’abandonnes pas ceux qui te cherchent, Éternel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30" name="Rectangle 71"/>
          <p:cNvSpPr>
            <a:spLocks noGrp="1" noChangeArrowheads="1"/>
          </p:cNvSpPr>
          <p:nvPr>
            <p:ph type="ctrTitle"/>
          </p:nvPr>
        </p:nvSpPr>
        <p:spPr/>
        <p:txBody>
          <a:bodyPr/>
          <a:lstStyle/>
          <a:p>
            <a:pPr eaLnBrk="1" hangingPunct="1"/>
            <a:r>
              <a:rPr lang="en-US" sz="1000" dirty="0"/>
              <a:t>1pv</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305" name="Group 137"/>
          <p:cNvGraphicFramePr>
            <a:graphicFrameLocks noGrp="1"/>
          </p:cNvGraphicFramePr>
          <p:nvPr/>
        </p:nvGraphicFramePr>
        <p:xfrm>
          <a:off x="76200" y="0"/>
          <a:ext cx="8991600" cy="6716713"/>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متى ( 17 : 1 ـ 13 )</a:t>
                      </a:r>
                      <a:r>
                        <a:rPr kumimoji="0" lang="ar-SA" sz="3200" b="0" i="0" u="sng" strike="noStrike" cap="none" normalizeH="0" baseline="0">
                          <a:ln>
                            <a:noFill/>
                          </a:ln>
                          <a:solidFill>
                            <a:schemeClr val="bg1"/>
                          </a:solidFill>
                          <a:effectLst/>
                          <a:latin typeface="Arial" charset="0"/>
                          <a:cs typeface="Arial" charset="0"/>
                        </a:rPr>
                        <a:t> </a:t>
                      </a:r>
                      <a:endParaRPr kumimoji="0" lang="en-US" sz="32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35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17:1-13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six days Jesus took Peter, James, and John his brother, led them up on a high mountain by themselves;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00"/>
                          </a:solidFill>
                          <a:effectLst/>
                          <a:latin typeface="Arial" charset="0"/>
                          <a:cs typeface="Arial" charset="0"/>
                        </a:rPr>
                        <a:t>Matthieu 17:1-13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Six jours après, Jésus prit avec lui Pierre, Jacques et Jean son frère et il les conduisit à l’écart sur une haute montagne.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150" name="Rectangle 138"/>
          <p:cNvSpPr>
            <a:spLocks noGrp="1" noChangeArrowheads="1"/>
          </p:cNvSpPr>
          <p:nvPr>
            <p:ph type="ctrTitle"/>
          </p:nvPr>
        </p:nvSpPr>
        <p:spPr/>
        <p:txBody>
          <a:bodyPr/>
          <a:lstStyle/>
          <a:p>
            <a:pPr eaLnBrk="1" hangingPunct="1"/>
            <a:r>
              <a:rPr lang="en-US" dirty="0"/>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88789" name="Group 21"/>
          <p:cNvGraphicFramePr>
            <a:graphicFrameLocks noGrp="1"/>
          </p:cNvGraphicFramePr>
          <p:nvPr/>
        </p:nvGraphicFramePr>
        <p:xfrm>
          <a:off x="76200" y="76200"/>
          <a:ext cx="9067800" cy="6640513"/>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وتجلَّى قُدَّامهم، وأضاء وجهه كالشَّمس، وابيضت ثيابه كالنُّور. وإذا موسى وإيليَّا قد ظهرا له يُخاطبانه.</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35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He was transfigured before them. His face shone like the sun, and His clothes became as white as the light. 3 And behold, Moses and Elijah appeared to them, talking with Him.</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fut transfiguré devant eux : Son visage resplendit comme le soleil, et ses vêtements devinrent blancs comme la lumière. 3 Moïse et Élie leur apparurent, ils s’entretenaient avec lui.</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5294" name="Group 62"/>
          <p:cNvGraphicFramePr>
            <a:graphicFrameLocks noGrp="1"/>
          </p:cNvGraphicFramePr>
          <p:nvPr/>
        </p:nvGraphicFramePr>
        <p:xfrm>
          <a:off x="76200" y="76200"/>
          <a:ext cx="9067800" cy="6704585"/>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فأجاب بطرس وقال ليسوع: " ياربُّ، إنه حسنٌ لنا أن نكون ههنا! أتشاء أن نصنع هنا ثلاث مظالَّ. واحدةٌ لك، وواحدةٌ لموسى، وواحدةٌ لإيليَّا ". فبينما هو يتكلَّم وإذا سحابةٌ نَيِّرةٌ قد ظلَّلتهم،</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64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Then Peter answered and said to Jesus, Lord, it is good for us to be here; if You wish, let us make here three tabernacles: one for You, one for Moses, and one for Elijah. 5 While he was still speaking, behold, a bright cloud overshadowed them;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Pierre prit la parole et dit à Jésus : Seigneur, il est bon que nous soyons ici ; si tu le veux, je dresserai ici trois tentes, une pour toi, une pour Moïse et une pour Élie. 5 Comme il parlait encore, une nuée lumineuse les enveloppa.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289" name="Group 73"/>
          <p:cNvGraphicFramePr>
            <a:graphicFrameLocks noGrp="1"/>
          </p:cNvGraphicFramePr>
          <p:nvPr/>
        </p:nvGraphicFramePr>
        <p:xfrm>
          <a:off x="0" y="76200"/>
          <a:ext cx="9067800" cy="6482208"/>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صوتٌ من السَّحابة قائلاً: " هذا هو ابني الحبيب الذي سُرت به نفسي فأطيعوه ". فلمَّا سمع التَّلاميذ سقطوا على وجوههم وخافوا جدّاً. فجاء إليهم يسوع ولمسهم وقال لهم: " قوموا ولا تخافوا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suddenly a voice came out of the cloud, saying, This is My beloved Son, in whom I am well pleased. Hear Him! 6 And when the disciples heard it, they fell on their faces and were greatly afraid. 7 But Jesus came and touched them and said, Arise, and do not be afraid.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voici qu’une voix sortit de la nuée qui disait : Celui–ci est mon Fils bien–aimé, en qui j’ai mis toute mon affection. Écoutez–le !6  Lorsqu’ils entendirent (cela), les disciples tombèrent la face contre terre, saisis d’une crainte violente. 7  Mais Jésus s’approcha, les toucha et dit : Levez–vous, soyez sans crainte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7850" name="Group 42"/>
          <p:cNvGraphicFramePr>
            <a:graphicFrameLocks noGrp="1"/>
          </p:cNvGraphicFramePr>
          <p:nvPr/>
        </p:nvGraphicFramePr>
        <p:xfrm>
          <a:off x="76200" y="76200"/>
          <a:ext cx="8991600" cy="5943600"/>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فرفعوا عيونهم فلم </a:t>
                      </a:r>
                      <a:r>
                        <a:rPr kumimoji="0" lang="ar-SA" sz="3200" b="0" i="0" u="none" strike="noStrike" cap="none" normalizeH="0" baseline="0">
                          <a:ln>
                            <a:noFill/>
                          </a:ln>
                          <a:solidFill>
                            <a:schemeClr val="bg1"/>
                          </a:solidFill>
                          <a:effectLst/>
                          <a:latin typeface="Arial" charset="0"/>
                          <a:cs typeface="Arial" charset="0"/>
                        </a:rPr>
                        <a:t>يروا أحداً إلاَّ يسوع وحده. وفيما هم مُنحدرين من الجبل أوصاهم يسوع قائلاً: " لا تُعلِموا أحداً بالرؤية إلى أن يقوم ابن البشر من الأموات ". </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When they had lifted up their eyes, they saw no one but Jesus only. 9 Now as they came down from the mountain, Jesus commanded them, saying, Tell the vision to no one until the Son of Man is risen from the dead.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Ils levèrent les yeux et ne virent que Jésus seul. 9  Comme ils descendaient de la montagne, Jésus leur donna cet ordre : Ne parlez à personne de cette vision, jusqu’à ce que le Fils de l’homme soit ressuscité des morts.</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8859" name="Group 27"/>
          <p:cNvGraphicFramePr>
            <a:graphicFrameLocks noGrp="1"/>
          </p:cNvGraphicFramePr>
          <p:nvPr/>
        </p:nvGraphicFramePr>
        <p:xfrm>
          <a:off x="76200" y="152400"/>
          <a:ext cx="8991600" cy="5867400"/>
        </p:xfrm>
        <a:graphic>
          <a:graphicData uri="http://schemas.openxmlformats.org/drawingml/2006/table">
            <a:tbl>
              <a:tblPr/>
              <a:tblGrid>
                <a:gridCol w="46482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وسأله تلاميذه قائلين:" فلماذا يقول الكتبة إن إيليَّا ينبغى أن يأتى أولاً؟ " أمَّا هو فأجاب وقال:" إن إيليَّا يأتي أوَّلاً ويخبركُم بكل شيءٍ.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His disciples asked Him, saying, Why then do the scribes say that Elijah must come first? 11 Jesus answered and said to them, Indeed, Elijah is coming first and will restore all things.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Les disciples lui posèrent cette question : Pourquoi donc les scribes disent–ils qu’Élie doit venir d’abord ? 11 Il répondit : Il est vrai qu’Élie vient rétablir toutes choses.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5578" name="Group 58"/>
          <p:cNvGraphicFramePr>
            <a:graphicFrameLocks noGrp="1"/>
          </p:cNvGraphicFramePr>
          <p:nvPr/>
        </p:nvGraphicFramePr>
        <p:xfrm>
          <a:off x="0" y="0"/>
          <a:ext cx="9067800" cy="6356352"/>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ولكنِّى أقول لكم إن إيليَّا قد جاء ولم يعرفوه، بل صنعوا به كل ما أرادوا. وكذلك ابن البشر أيضاً سوف يتألَّم مِنهُم ". حينئذٍ فَهِمَ التَّلاميذ أنه قال لهم عن يوحنَّا المعمدان.</a:t>
                      </a:r>
                      <a:r>
                        <a:rPr kumimoji="0" lang="ar-SA" sz="2800" b="0" i="0" u="none" strike="noStrike" cap="none" normalizeH="0" baseline="0" dirty="0">
                          <a:ln>
                            <a:noFill/>
                          </a:ln>
                          <a:solidFill>
                            <a:srgbClr val="FF9900"/>
                          </a:solidFill>
                          <a:effectLst/>
                          <a:latin typeface="Arial" charset="0"/>
                          <a:cs typeface="Arial" charset="0"/>
                        </a:rPr>
                        <a:t> </a:t>
                      </a:r>
                      <a:r>
                        <a:rPr kumimoji="0" lang="en-US" sz="2800" b="0" i="0" u="none" strike="noStrike" cap="none" normalizeH="0" baseline="0" dirty="0">
                          <a:ln>
                            <a:noFill/>
                          </a:ln>
                          <a:solidFill>
                            <a:srgbClr val="FF9900"/>
                          </a:solidFill>
                          <a:effectLst/>
                          <a:latin typeface="Arial" charset="0"/>
                          <a:cs typeface="Arial" charset="0"/>
                        </a:rPr>
                        <a:t>) </a:t>
                      </a:r>
                      <a:r>
                        <a:rPr kumimoji="0" lang="ar-SA" sz="2800" b="0" i="0" u="none" strike="noStrike" cap="none" normalizeH="0" baseline="0" dirty="0">
                          <a:ln>
                            <a:noFill/>
                          </a:ln>
                          <a:solidFill>
                            <a:srgbClr val="FF9900"/>
                          </a:solidFill>
                          <a:effectLst/>
                          <a:latin typeface="Arial" charset="0"/>
                          <a:cs typeface="Arial" charset="0"/>
                        </a:rPr>
                        <a:t>والمجد للـه دائماً )</a:t>
                      </a:r>
                      <a:endParaRPr kumimoji="0" lang="en-US" sz="2800" b="0"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I say to you that Elijah has come already, and they did not know him but did to him whatever they wished. Likewise the Son of Man is also about to suffer at their hands. 13 Then the disciples understood that He spoke to them of John the Baptist.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Mais je vous dis qu’Élie est déjà venu, et qu’ils ne l’ont pas reconnu et qu’ils l’ont traité comme ils l’ont voulu. De même le Fils de l’homme va souffrir de leur part.13 Les disciples comprirent alors qu’il leur parlait de Jean–Baptiste.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3200" b="0"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294" name="Text Box 32">
            <a:hlinkClick r:id="" action="ppaction://hlinkshowjump?jump=endshow"/>
          </p:cNvPr>
          <p:cNvSpPr txBox="1">
            <a:spLocks noChangeArrowheads="1"/>
          </p:cNvSpPr>
          <p:nvPr/>
        </p:nvSpPr>
        <p:spPr bwMode="auto">
          <a:xfrm>
            <a:off x="6400800" y="6172200"/>
            <a:ext cx="2743200" cy="523875"/>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sz="1400">
                <a:solidFill>
                  <a:schemeClr val="bg1"/>
                </a:solidFill>
              </a:rPr>
              <a:t>تكملة رفع بخور</a:t>
            </a:r>
            <a:endParaRPr lang="en-CA" sz="1400">
              <a:solidFill>
                <a:schemeClr val="bg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rtl="1"/>
            <a:r>
              <a:rPr lang="fr-CA" sz="4400" u="sng">
                <a:solidFill>
                  <a:srgbClr val="FF9933"/>
                </a:solidFill>
              </a:rPr>
              <a:t>Psaume et Évangile du Matin</a:t>
            </a:r>
          </a:p>
        </p:txBody>
      </p:sp>
      <p:pic>
        <p:nvPicPr>
          <p:cNvPr id="1331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1345" name="Group 81"/>
          <p:cNvGraphicFramePr>
            <a:graphicFrameLocks noGrp="1"/>
          </p:cNvGraphicFramePr>
          <p:nvPr/>
        </p:nvGraphicFramePr>
        <p:xfrm>
          <a:off x="0" y="0"/>
          <a:ext cx="9144000" cy="6784722"/>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 باكر</a:t>
                      </a:r>
                      <a:r>
                        <a:rPr kumimoji="0" lang="ar-SA" sz="3600" b="0" i="0" u="sng" strike="noStrike" cap="none" normalizeH="0" baseline="0" dirty="0">
                          <a:ln>
                            <a:noFill/>
                          </a:ln>
                          <a:solidFill>
                            <a:srgbClr val="FF9900"/>
                          </a:solidFill>
                          <a:effectLst/>
                          <a:latin typeface="Arial" charset="0"/>
                          <a:cs typeface="Arial" charset="0"/>
                        </a:rPr>
                        <a:t> ( 66 : 1 ، 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لِيترأَّف الله علينا ويُباركنا. وليُظهِر وجههُ علينا ويرحمنا. لتُعرَف في الأرضِ طريقُكَ. وفي كلِّ الأُمَم خلاصُكَ.</a:t>
                      </a:r>
                      <a:r>
                        <a:rPr kumimoji="0" lang="ar-SA" sz="2800" b="0" i="0" u="none" strike="noStrike" cap="none" normalizeH="0" baseline="0" dirty="0">
                          <a:ln>
                            <a:noFill/>
                          </a:ln>
                          <a:solidFill>
                            <a:schemeClr val="tx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24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67:1,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God be merciful to us and bless us, And cause His face to shine upon 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That Your way may be known on earth, Your salvation among all nations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 </a:t>
                      </a:r>
                      <a:r>
                        <a:rPr kumimoji="0" lang="en-US" sz="3600" b="0" i="0" u="sng" strike="noStrike" cap="none" normalizeH="0" baseline="0" dirty="0">
                          <a:ln>
                            <a:noFill/>
                          </a:ln>
                          <a:solidFill>
                            <a:srgbClr val="FF9900"/>
                          </a:solidFill>
                          <a:effectLst/>
                          <a:latin typeface="Arial" charset="0"/>
                          <a:cs typeface="Arial" charset="0"/>
                        </a:rPr>
                        <a:t>67:1, 2</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Que Dieu nous accorde sa grâce et qu’il nous bénisse, Qu’il fasse briller sur nous sa face,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Afin que l’on connaisse sur la terre ta voie, Et parmi toutes les nations ton salut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344" name="Rectangle 82"/>
          <p:cNvSpPr>
            <a:spLocks noGrp="1" noChangeArrowheads="1"/>
          </p:cNvSpPr>
          <p:nvPr>
            <p:ph type="ctrTitle"/>
          </p:nvPr>
        </p:nvSpPr>
        <p:spPr/>
        <p:txBody>
          <a:bodyPr/>
          <a:lstStyle/>
          <a:p>
            <a:pPr eaLnBrk="1" hangingPunct="1"/>
            <a:r>
              <a:rPr lang="en-US" sz="1000" dirty="0"/>
              <a:t>1pm</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3436" name="Group 124"/>
          <p:cNvGraphicFramePr>
            <a:graphicFrameLocks noGrp="1"/>
          </p:cNvGraphicFramePr>
          <p:nvPr/>
        </p:nvGraphicFramePr>
        <p:xfrm>
          <a:off x="0" y="0"/>
          <a:ext cx="9144000" cy="6766688"/>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متى ( 28 : 1 ـ 20 )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وفي عشيَّة السُّبوت، عند فجر أول الأُسبوع، جاءت مريم المجدليَّة ومريم الأُخرى لتنظُرا القبر. وإذا زلزلةٌ عظيمةٌ قد حدثت،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68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Matthew 28:1-20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the Sabbath, as the first day of the week began to dawn, Mary Magdalene and the other Mary came to see the tomb. 2 And behold, there was a great earthquake;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Matthew 28:1-20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Après le sabbat, à l’aube du premier jour de la semaine, Marie–Madeleine et l’autre Marie allèrent voir le sépulcre.2 Et voici qu’il y eut un grand tremblement de terre ;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366" name="Rectangle 125"/>
          <p:cNvSpPr>
            <a:spLocks noGrp="1" noChangeArrowheads="1"/>
          </p:cNvSpPr>
          <p:nvPr>
            <p:ph type="ctrTitle"/>
          </p:nvPr>
        </p:nvSpPr>
        <p:spPr/>
        <p:txBody>
          <a:bodyPr/>
          <a:lstStyle/>
          <a:p>
            <a:pPr eaLnBrk="1" hangingPunct="1"/>
            <a:r>
              <a:rPr lang="en-US" sz="1000" dirty="0"/>
              <a:t>1m</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4436" name="Group 100"/>
          <p:cNvGraphicFramePr>
            <a:graphicFrameLocks noGrp="1"/>
          </p:cNvGraphicFramePr>
          <p:nvPr/>
        </p:nvGraphicFramePr>
        <p:xfrm>
          <a:off x="0" y="76200"/>
          <a:ext cx="9144000" cy="6418263"/>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ملاك الربِّ نزل من السَّماء ودحرج الحجر عن باب القبر، وجلس عليه. وكان منظرهُ كالبرق، ولباسهُ أبيض كالثَّلج. ومِن خوفِهِ اضطرب الحرَّاس وصاروا كأمواتٍ.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an angel of the Lord descended from heaven, and came and rolled back the stone from the door, and sat on it. 3 His countenance was like lightning, and his clothing as white as snow. 4 And the guards shook for fear of him, and became like dead men.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un ange du Seigneur descendit du ciel, vint rouler la pierre et s’assit dessus. 3 Son aspect était comme l’éclair et son vêtement blanc comme la neige. 4 Les gardes tremblèrent de peur, et devinrent comme morts.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0360" name="Group 24"/>
          <p:cNvGraphicFramePr>
            <a:graphicFrameLocks noGrp="1"/>
          </p:cNvGraphicFramePr>
          <p:nvPr/>
        </p:nvGraphicFramePr>
        <p:xfrm>
          <a:off x="0" y="152400"/>
          <a:ext cx="9144000" cy="6392991"/>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فأجاب الملاك وقال للمرأتين: " لا تخافا أنتُما، فإنِّى أعلم أنَّكُما تطلُبان يسوع الذي صُلِبَ. </a:t>
                      </a:r>
                      <a:r>
                        <a:rPr kumimoji="0" lang="ar-SA" sz="3600" b="0" i="0" u="none" strike="noStrike" cap="none" normalizeH="0" baseline="0">
                          <a:ln>
                            <a:noFill/>
                          </a:ln>
                          <a:solidFill>
                            <a:schemeClr val="bg1"/>
                          </a:solidFill>
                          <a:effectLst/>
                          <a:latin typeface="Arial" charset="0"/>
                          <a:cs typeface="Arial" charset="0"/>
                        </a:rPr>
                        <a:t>ليس هو ههُنا، بل قام كما قال. هلُمَّا انظُرا الموضِع الذي كان موضوعاً فيه.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the angel answered and said to the women, Do not be afraid, for I know that you seek Jesus who was crucified. 6 He is not here; for He is risen, as He said. Come, see the place where the Lord lay.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l’ange prit la parole et dit aux femmes : Pour vous, n’ayez pas peur, car je sais que vous cherchez Jésus, le crucifié. 6 Il n’est pas ici ; en effet il est ressuscité, comme il l’avait dit. Venez, voyez l’endroit où il était couché,</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3041" name="Group 49"/>
          <p:cNvGraphicFramePr>
            <a:graphicFrameLocks noGrp="1"/>
          </p:cNvGraphicFramePr>
          <p:nvPr/>
        </p:nvGraphicFramePr>
        <p:xfrm>
          <a:off x="0" y="0"/>
          <a:ext cx="9144000" cy="634416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واذهبا سريعاً قولا لتلاميذه: إنه قد قام من بين الأموات. وها هو يسبقكُم إلى الجليل. هُناك ترونه. ها أنا قد قُلتُ لكُما ". فخرجتا سريعاً من القبر بخوفٍ وفرحٍ عظيم، مُسرعتين لتُخبرا تلاميذه.</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81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go quickly and tell His disciples that He is risen from the dead, and indeed He is going before you into Galilee; there you will see Him. Behold, I have told you. 8 So they went out quickly from the tomb with fear and great joy, and ran to bring His disciples word.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allez promptement dire à ses disciples qu’il est ressuscité des morts. Il vous précède en Galilée ; c’est là que vous le verrez. Voici : je vous l’ai dit. 8 Elles s’éloignèrent promptement du tombeau, avec crainte et avec une grande joie, et elles coururent porter la nouvelle aux disciples.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9893" name="Group 37"/>
          <p:cNvGraphicFramePr>
            <a:graphicFrameLocks noGrp="1"/>
          </p:cNvGraphicFramePr>
          <p:nvPr/>
        </p:nvGraphicFramePr>
        <p:xfrm>
          <a:off x="0" y="76200"/>
          <a:ext cx="9144000" cy="681444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يسوع لاقاهما قائلاً: " سلامٌ لكما ". فأمَّا هُما فأمسكتا بقدميه وسجدتا له. حينئذٍ قال لهما يسوع: " لا تخافا. اذهبا اعلما إخوتي أن يذهبوا إلى الجليل، وهناك يرونني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as they went to tell His disciples, behold, Jesus met them, saying, Rejoice! So they came and held Him by the feet and worshiped Him. 10 Then Jesus said to them, Do not be afraid. Go and tell My brethren to go to Galilee, and there they will see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voici que Jésus vint à leur rencontre et dit : Je vous salue. Elles s’approchèrent pour saisir ses pieds et elles l’adorèrent.10 Alors Jésus leur dit : Soyez sans crainte ; allez dire à mes frères de se rendre en Galilée : C’est là qu’ils me verront.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0917" name="Group 37"/>
          <p:cNvGraphicFramePr>
            <a:graphicFrameLocks noGrp="1"/>
          </p:cNvGraphicFramePr>
          <p:nvPr/>
        </p:nvGraphicFramePr>
        <p:xfrm>
          <a:off x="0" y="76200"/>
          <a:ext cx="9144000" cy="66294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هما ذاهبتان إذا قومٌ من الحُرَّاس جاءوا إلى المدينة وأخبروا رؤساء الكهنة بكل ما كان. فاجتمعوا مع الشُّيوخ، وتشاوروا،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while they were going, behold, some of the guard came into the city and reported to the chief priests all the things that had happened. 12 When they had assembled with the elders and consulted together,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Pendant qu’elles étaient en chemin, quelques hommes de la garde entrèrent dans la ville et annoncèrent aux principaux sacrificateurs tout ce qui était arrivé.12 Ceux–ci, après s’être assemblés avec les anciens et avoir tenu conseil,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54322" name="Group 18"/>
          <p:cNvGraphicFramePr>
            <a:graphicFrameLocks noGrp="1"/>
          </p:cNvGraphicFramePr>
          <p:nvPr/>
        </p:nvGraphicFramePr>
        <p:xfrm>
          <a:off x="0" y="76200"/>
          <a:ext cx="9144000" cy="6708078"/>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143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وأخذوا فضَّةً كثيرةً</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وأعطوها للجند قائلين: " قولوا</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إن تلاميذه أتوا ليلاً وسرقوه ونحنُ نيامٌ. وإذا سمع الوالي هذا القول نُقنعه نحنُ، ونصيِّركم مُطمئنِّين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51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gave a large sum of money to the soldiers, 13 saying, Tell them, `His disciples came at night and stole Him away while we slept.' 14 And if this comes to the governor's ears, we will appease him and make you secure.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donnèrent aux soldats une assez forte somme d’argent,13 en ajoutant : Dites : Ses disciples sont venus de nuit le dérober, pendant que nous dormions. 14 Et si le gouverneur l’apprend, nous userons de persuasion et nous vous tirerons d’ennui.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1944" name="Group 40"/>
          <p:cNvGraphicFramePr>
            <a:graphicFrameLocks noGrp="1"/>
          </p:cNvGraphicFramePr>
          <p:nvPr/>
        </p:nvGraphicFramePr>
        <p:xfrm>
          <a:off x="0" y="76200"/>
          <a:ext cx="9144000" cy="681444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هُم فأخذوا الفضَّة</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وفعلوا كما علَّموهم، فشاع هذا القول عند اليهود إلى هذا اليوم. وأمَّا الأحد عشر تلميذاً فمضوا إلى الجليل إلى الجبل، الذي وعدهم به يسوع.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they took the money and did as they were instructed; and this saying is commonly reported among the Jews until this day. 16 Then the eleven disciples went away into Galilee, to the mountain which Jesus had appointed for them.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 soldats prirent l’argent et ils exécutèrent les instructions qui leur avaient été données. Et ce bruit s’est colporté parmi les Juifs, jusqu’à ce jour.16 Les onze disciples allèrent en Galilée, sur la montagne que Jésus avait désignée.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2953" name="Group 25"/>
          <p:cNvGraphicFramePr>
            <a:graphicFrameLocks noGrp="1"/>
          </p:cNvGraphicFramePr>
          <p:nvPr/>
        </p:nvGraphicFramePr>
        <p:xfrm>
          <a:off x="0" y="0"/>
          <a:ext cx="9144000" cy="681444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رأوه سجدوا له، ولكنَّ بعضهم شَكُّوا. فتقدَّم يسوع وخاطبهم قائلاً:" إني قد أُعطَيت كل سُلطان في السَّماء وعلى الأرض، فامضوا الآن وتلمذوا جميع الأُمَم</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وعمِّدوهم بِاسم الآب والابن والروح القدس.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When they saw Him, they worshiped Him; but some doubted. 18 And Jesus came and spoke to them, saying, All authority has been given to Me in heaven and on earth. 19 Go therefore and make disciples of all the nations, baptizing them in the name of the Father and of the Son and of the Holy Spirit,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Quand ils le virent, ils l’adorèrent. Mais quelques–uns eurent des doutes ;18 Jésus s’approcha et leur parla ainsi : Tout pouvoir m’a été donné dans le ciel et sur la terre.19  Allez, faites de toutes les nations des disciples, baptisez–les au nom du Père, du Fils et du Saint–Esprit,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5409" name="Group 49"/>
          <p:cNvGraphicFramePr>
            <a:graphicFrameLocks noGrp="1"/>
          </p:cNvGraphicFramePr>
          <p:nvPr/>
        </p:nvGraphicFramePr>
        <p:xfrm>
          <a:off x="0" y="76200"/>
          <a:ext cx="9144000" cy="586740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وعلِّموهم أن يحفظوا جميع الأُمور التي أوصيتكم بها. وها أنا معكُم كلَّ الأيَّام إلى انقضاء الدَّهر ". آمين. </a:t>
                      </a:r>
                      <a:r>
                        <a:rPr kumimoji="0" lang="en-US"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 والمجد للـه دائماً)</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teaching them to observe all things that I have commanded you; and lo, I am with you always, even to the end of the age. </a:t>
                      </a: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enseignez–leur à garder tout ce que je vous ai prescrit. Et voici, je suis avec vous tous les jours, jusqu’à la fin du monde.</a:t>
                      </a:r>
                      <a:endParaRPr kumimoji="0" lang="en-US"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582" name="Text Box 46">
            <a:hlinkClick r:id="" action="ppaction://hlinkshowjump?jump=endshow"/>
          </p:cNvPr>
          <p:cNvSpPr txBox="1">
            <a:spLocks noChangeArrowheads="1"/>
          </p:cNvSpPr>
          <p:nvPr/>
        </p:nvSpPr>
        <p:spPr bwMode="auto">
          <a:xfrm>
            <a:off x="6400800" y="6172200"/>
            <a:ext cx="2779713" cy="523875"/>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sz="1400">
                <a:solidFill>
                  <a:schemeClr val="bg1"/>
                </a:solidFill>
              </a:rPr>
              <a:t>تكملة رفع بخور</a:t>
            </a:r>
            <a:endParaRPr lang="en-CA" sz="1400">
              <a:solidFill>
                <a:schemeClr val="bg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25603"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endParaRPr lang="en-CA" sz="2800">
              <a:solidFill>
                <a:schemeClr val="bg1"/>
              </a:solidFill>
              <a:latin typeface="Avva_Shenouda" pitchFamily="34" charset="0"/>
            </a:endParaRPr>
          </a:p>
        </p:txBody>
      </p:sp>
      <p:sp>
        <p:nvSpPr>
          <p:cNvPr id="2560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b="1">
                <a:solidFill>
                  <a:schemeClr val="bg1"/>
                </a:solidFill>
              </a:rPr>
              <a:t>THE PAULINE EPISTLE</a:t>
            </a:r>
          </a:p>
        </p:txBody>
      </p:sp>
      <p:pic>
        <p:nvPicPr>
          <p:cNvPr id="2560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7515" name="Group 107"/>
          <p:cNvGraphicFramePr>
            <a:graphicFrameLocks noGrp="1"/>
          </p:cNvGraphicFramePr>
          <p:nvPr/>
        </p:nvGraphicFramePr>
        <p:xfrm>
          <a:off x="0" y="0"/>
          <a:ext cx="9144000" cy="622224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رومية ( 15 : 13 ـ 29 )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وليملأكم إله الرَّجاء من كلِّ فرحٍ وسلامٍ عندما تؤمنون، وتزدادون في الرَّجاء بقوَّة الرُّوح القُدسِ. وأنا نفسي أيضاً يا إخوتى مُتيَقِّنٌ من جهتكم،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Romans 15:13-29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Now may the God of hope fill you with all joy and peace in believing, that you may abound in hope by the power of the Holy Spirit. 14 Now I myself am confident concerning you, my brethren,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00"/>
                          </a:solidFill>
                          <a:effectLst/>
                          <a:latin typeface="Arial" charset="0"/>
                          <a:cs typeface="Arial" charset="0"/>
                        </a:rPr>
                        <a:t>Romains 15:13-29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 le Dieu de l’espérance vous remplisse de toute joie et de toute paix dans la foi, pour que vous abondiez en espérance, par la puissance du Saint–Esprit ! 14 Pour ce qui vous concerne, mes frères,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630" name="Rectangle 108"/>
          <p:cNvSpPr>
            <a:spLocks noGrp="1" noChangeArrowheads="1"/>
          </p:cNvSpPr>
          <p:nvPr>
            <p:ph type="ctrTitle"/>
          </p:nvPr>
        </p:nvSpPr>
        <p:spPr/>
        <p:txBody>
          <a:bodyPr/>
          <a:lstStyle/>
          <a:p>
            <a:pPr eaLnBrk="1" hangingPunct="1"/>
            <a:r>
              <a:rPr lang="en-US"/>
              <a:t>1p</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8535" name="Group 103"/>
          <p:cNvGraphicFramePr>
            <a:graphicFrameLocks noGrp="1"/>
          </p:cNvGraphicFramePr>
          <p:nvPr/>
        </p:nvGraphicFramePr>
        <p:xfrm>
          <a:off x="0" y="0"/>
          <a:ext cx="9144000" cy="6494400"/>
        </p:xfrm>
        <a:graphic>
          <a:graphicData uri="http://schemas.openxmlformats.org/drawingml/2006/table">
            <a:tbl>
              <a:tblPr/>
              <a:tblGrid>
                <a:gridCol w="3962400">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أنَّكم أنتم</a:t>
                      </a:r>
                      <a:r>
                        <a:rPr kumimoji="0" lang="en-US" sz="3600" b="0" i="0" u="none" strike="noStrike" cap="none" normalizeH="0" baseline="0">
                          <a:ln>
                            <a:noFill/>
                          </a:ln>
                          <a:solidFill>
                            <a:schemeClr val="bg1"/>
                          </a:solidFill>
                          <a:effectLst/>
                          <a:latin typeface="Arial" charset="0"/>
                          <a:cs typeface="Arial" charset="0"/>
                        </a:rPr>
                        <a:t>‎</a:t>
                      </a:r>
                      <a:r>
                        <a:rPr kumimoji="0" lang="ar-SA" sz="3600" b="0" i="0" u="none" strike="noStrike" cap="none" normalizeH="0" baseline="0">
                          <a:ln>
                            <a:noFill/>
                          </a:ln>
                          <a:solidFill>
                            <a:schemeClr val="bg1"/>
                          </a:solidFill>
                          <a:effectLst/>
                          <a:latin typeface="Arial" charset="0"/>
                          <a:cs typeface="Arial" charset="0"/>
                        </a:rPr>
                        <a:t> مشحونون </a:t>
                      </a:r>
                      <a:r>
                        <a:rPr kumimoji="0" lang="ar-SA" sz="3200" b="0" i="0" u="none" strike="noStrike" cap="none" normalizeH="0" baseline="0">
                          <a:ln>
                            <a:noFill/>
                          </a:ln>
                          <a:solidFill>
                            <a:schemeClr val="bg1"/>
                          </a:solidFill>
                          <a:effectLst/>
                          <a:latin typeface="Arial" charset="0"/>
                          <a:cs typeface="Arial" charset="0"/>
                        </a:rPr>
                        <a:t>من كلِّ عمل صالح، ومملوؤون من كلِّ علم، قادرون أن تُعلِّموا بعضكم بعضاً. ولكن بأكثر جسارةٍ كتبتُ إليكُم يسيراً كمُذكِّر لكم، بسبب النِّعمة التي أُعطيَتْ لي من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76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you also are full of goodness, filled with all knowledge, able also to admonish one another. 15 Nevertheless, brethren, I have written more boldly to you on some points, as reminding you, because of the grace given to me by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suis moi–même persuadé que vous êtes pleins de bonté, remplis de toute la connaissance et capables de vous avertir les uns les autres.15 Cependant, à certains égards, je vous ai écrit avec une sorte de hardiesse, comme pour réveiller vos souvenirs, à cause de la grâce que Dieu m’a faite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8133" name="Group 69"/>
          <p:cNvGraphicFramePr>
            <a:graphicFrameLocks noGrp="1"/>
          </p:cNvGraphicFramePr>
          <p:nvPr/>
        </p:nvGraphicFramePr>
        <p:xfrm>
          <a:off x="0" y="76200"/>
          <a:ext cx="9144000" cy="6374703"/>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838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أكون خادماً ليسوع المسيح</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لأجل الأُمَم، عاملاً بالكهنوت لإنجيل الله، ليكون قربان الأمم مقبولاً مُقدَّساً بالرُّوح القدس. فلي افتخارٌ في المسيح يسوع عند الله. </a:t>
                      </a:r>
                      <a:endParaRPr kumimoji="0" lang="en-US" sz="36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that I might be a minister of Jesus Christ to the Gentiles, ministering the gospel of God, that the offering of the Gentiles might be acceptable, sanctified by the Holy Spirit. 17 Therefore I have reason to glory in Christ Jesus in the things which pertain to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d’être ministre du Christ–Jésus pour les païens ; je m’acquitte du service sacré de l’Évangile de Dieu, afin que les païens lui soient une offrande agréable, sanctifiée par l’Esprit Saint.17 J’ai donc sujet de me glorifier en Christ–Jésus, vis–à–vis de Dieu.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9164" name="Group 76"/>
          <p:cNvGraphicFramePr>
            <a:graphicFrameLocks noGrp="1"/>
          </p:cNvGraphicFramePr>
          <p:nvPr/>
        </p:nvGraphicFramePr>
        <p:xfrm>
          <a:off x="0" y="76200"/>
          <a:ext cx="9144000" cy="6588125"/>
        </p:xfrm>
        <a:graphic>
          <a:graphicData uri="http://schemas.openxmlformats.org/drawingml/2006/table">
            <a:tbl>
              <a:tblPr/>
              <a:tblGrid>
                <a:gridCol w="48768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لا أجسر أن أقول كلمة ممَّا لم يفعله المسيح بواسطتي لأجل إطاعة الأمم، بالقول والفعل، بقوَّة آياتٍ وعجائب، وبقوَّة الروح القدس. حتَّى إني من أورشليم وما حولها إلى إللِّيريكون، </a:t>
                      </a:r>
                      <a:endParaRPr kumimoji="0" lang="en-US" sz="36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17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will not dare to speak of any of those things which Christ has not accomplished through me, in word and deed, to make the Gentiles obedient-- 19 in mighty signs and wonders, by the power of the Spirit of God, so that from Jerusalem and round about to Illyricum</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Car je n’oserais rien mentionner que Christ n’ait fait par moi, pour amener les païens à l’obéissance, en parole et en oeuvre,19 par la puissance de l’Esprit. Ainsi, depuis Jérusalem et en rayonnant jusqu’en Illyrie,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1247" name="Group 63"/>
          <p:cNvGraphicFramePr>
            <a:graphicFrameLocks noGrp="1"/>
          </p:cNvGraphicFramePr>
          <p:nvPr/>
        </p:nvGraphicFramePr>
        <p:xfrm>
          <a:off x="0" y="152400"/>
          <a:ext cx="9144000" cy="6374703"/>
        </p:xfrm>
        <a:graphic>
          <a:graphicData uri="http://schemas.openxmlformats.org/drawingml/2006/table">
            <a:tbl>
              <a:tblPr/>
              <a:tblGrid>
                <a:gridCol w="4038600">
                  <a:extLst>
                    <a:ext uri="{9D8B030D-6E8A-4147-A177-3AD203B41FA5}">
                      <a16:colId xmlns:a16="http://schemas.microsoft.com/office/drawing/2014/main" val="20000"/>
                    </a:ext>
                  </a:extLst>
                </a:gridCol>
                <a:gridCol w="5105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أتممت بشارة المسيح.</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وهكذا كنت أود أن أُبشِّر: ليس في الموضع الذي ذُكر فيه اسم المسيح، حتَّى لا أبني على أساس غريب. بل كما هو مكتوبٌ: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have fully preached the gospel of Christ. 20 And so I have made it my aim to preach the gospel, not where Christ was named, lest I should build on another man's foundation,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abondamment répandu l’Évangile du Christ. 20 Et je me suis fait un point d’honneur d’annoncer l’Évangile là où Christ n’avait pas été nommé, afin de ne pas bâtir sur le fondement d’autrui, mais selon qu’il est écrit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93913" name="Group 25"/>
          <p:cNvGraphicFramePr>
            <a:graphicFrameLocks noGrp="1"/>
          </p:cNvGraphicFramePr>
          <p:nvPr/>
        </p:nvGraphicFramePr>
        <p:xfrm>
          <a:off x="0" y="76200"/>
          <a:ext cx="9144000" cy="6435663"/>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لم يُخبَروا به سينظرون، والذين لم يَسمَعوا سيفهمون</a:t>
                      </a:r>
                      <a:r>
                        <a:rPr kumimoji="0" lang="ar-SA" sz="36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امتنعت عن المجيء إليكم مراراً كثيرة.</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وأمَّا الآن فإذ ليس لي مكانٌ بعد في هذه النَّواحي،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but as it is written: To whom He was not announced, they shall see; And those who have not heard shall understand. 22 For this reason I also have been much hindered from coming to you. 23 But now no longer having a place in these parts,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Ceux à qui il n’avait pas été annoncé verront, Et ceux qui n’en avaient pas entendu parler comprendront. 22 C’est ce qui m’a souvent empêché d’aller chez vous. 23 Mais maintenant, je n’ai plus de champ d’action dans ces contrées,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3537" name="Group 65"/>
          <p:cNvGraphicFramePr>
            <a:graphicFrameLocks noGrp="1"/>
          </p:cNvGraphicFramePr>
          <p:nvPr/>
        </p:nvGraphicFramePr>
        <p:xfrm>
          <a:off x="0" y="76200"/>
          <a:ext cx="9144000" cy="6342063"/>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 اشتياقٌ زائدٌ أن آتي إليكم مُنذ سنين كثيرةٍ.فعندما أمضي إلى أسبانيا.</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لأني أرجو أن أراكم في أثناء ذهابي إلى هناك، وتودعوني أنتم إلى هناك. إذا تملأَّتُ برؤياكم قليلاً.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1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having a great desire these many years to come to you, 24 whenever I journey to Spain, I shall come to you. For I hope to see you on my journey, and to be helped on my way there by you, if first I may enjoy your company for a while.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j’ai depuis plusieurs années le désir d’aller chez vous, quand je me rendrai en Espagne ; 24 j’espère vous voir en passant et y être accompagné par vous, après avoir d’abord satisfait en partie mon désir de me trouver chez vous.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4535" name="Group 39"/>
          <p:cNvGraphicFramePr>
            <a:graphicFrameLocks noGrp="1"/>
          </p:cNvGraphicFramePr>
          <p:nvPr/>
        </p:nvGraphicFramePr>
        <p:xfrm>
          <a:off x="0" y="76200"/>
          <a:ext cx="9144000" cy="5443538"/>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الآن أنا ماضٍ إلى أُورشليم لخدمة القدِّيسين،</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لأن أهل مكدونيَّة وأخائية قد سروا أن يصنعوا شركة لفقراء القدِّيسين الذين في أورشليم.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84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But now I am going to Jerusalem to minister to the saints. 26 For it pleased those from Macedonia and Achaia to make a certain contribution for the poor among the saints who are in Jerusalem.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Actuellement je vais à Jérusalem, pour le service des saints. 26 Car la Macédoine et l’Achaïe ont bien voulu faire une collecte en faveur des pauvres qui sont parmi les saints de Jérusalem.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3981" name="Group 29"/>
          <p:cNvGraphicFramePr>
            <a:graphicFrameLocks noGrp="1"/>
          </p:cNvGraphicFramePr>
          <p:nvPr/>
        </p:nvGraphicFramePr>
        <p:xfrm>
          <a:off x="0" y="152400"/>
          <a:ext cx="9144000" cy="655320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سُرُّوا بذلك، وإنهم مديونون لهم! لأنه إن كان الأُمم قد اشتركوا في روحيَّاتهم، يجب عليهم أن يخدموهم في الجسديَّات أيضاً. </a:t>
                      </a:r>
                      <a:endParaRPr kumimoji="0" lang="en-US" sz="36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It pleased them indeed, and they are their debtors. For if the Gentiles have been partakers of their spiritual things, their duty is also to minister to them in material things.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Elles l’ont bien voulu, et elles le leur doivent ; car si les païens ont pris part à leurs avantages spirituels, ils doivent aussi leur rendre service dans les questions matérielles.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5004" name="Group 28"/>
          <p:cNvGraphicFramePr>
            <a:graphicFrameLocks noGrp="1"/>
          </p:cNvGraphicFramePr>
          <p:nvPr/>
        </p:nvGraphicFramePr>
        <p:xfrm>
          <a:off x="0" y="152400"/>
          <a:ext cx="9144000" cy="662940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فمَتَى أتممت ذلك، وختمت لهم هذا الثَّمر، فسأمضي مارّاً بكم إلى أسبانيا. وأنا أعلم أني إذا جئتُ إليكم، سأجيءُ في ملء بركة المسيح.</a:t>
                      </a:r>
                      <a:endParaRPr kumimoji="0" lang="en-US" sz="36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when I have performed this and have sealed to them this fruit, I shall go by way of you to Spain. 29 But I know that when I come to you, I shall come in the fullness of the blessing of the gospel of Christ.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Cela fait, et les produits de la collecte une fois remis, je partirai pour l’Espagne en passant chez vous. 29 Je sais qu’en allant chez vous, c’est avec une pleine bénédiction de Christ que j’irai.</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378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a:solidFill>
                  <a:schemeClr val="bg1"/>
                </a:solidFill>
              </a:rPr>
              <a:t>THE CATHOLIC EPISTLE</a:t>
            </a:r>
          </a:p>
        </p:txBody>
      </p:sp>
      <p:pic>
        <p:nvPicPr>
          <p:cNvPr id="3789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622" name="Group 118"/>
          <p:cNvGraphicFramePr>
            <a:graphicFrameLocks noGrp="1"/>
          </p:cNvGraphicFramePr>
          <p:nvPr/>
        </p:nvGraphicFramePr>
        <p:xfrm>
          <a:off x="0" y="0"/>
          <a:ext cx="9144000" cy="6491289"/>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a:t>
                      </a:r>
                      <a:r>
                        <a:rPr kumimoji="0" lang="en-US"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بطرس الرسول الأولى ( 1 : 1 ـ 9 )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بطرس، رسولُ يسوع المسيح، للمُختارين المُتغرِّبين في شتات بُنتُس وغلاطية وكبَّادوكيَّة وآسيَّا وبيثينيَّة،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7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1Peter 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Peter, an apostle of Jesus Christ, To the pilgrims of the Dispersion in Pontus, Galatia, Cappadocia, Asia, and Bithynia,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1Peter 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apôtre de Jésus–Christ, aux élus qui sont étrangers dans la dispersion : au Pont, en Galatie, en Cappadoce, en Asie et en Bithynie,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18" name="Rectangle 119"/>
          <p:cNvSpPr>
            <a:spLocks noGrp="1" noChangeArrowheads="1"/>
          </p:cNvSpPr>
          <p:nvPr>
            <p:ph type="ctrTitle"/>
          </p:nvPr>
        </p:nvSpPr>
        <p:spPr/>
        <p:txBody>
          <a:bodyPr/>
          <a:lstStyle/>
          <a:p>
            <a:pPr eaLnBrk="1" hangingPunct="1"/>
            <a:r>
              <a:rPr lang="en-US"/>
              <a:t>1c</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98001" name="Group 17"/>
          <p:cNvGraphicFramePr>
            <a:graphicFrameLocks noGrp="1"/>
          </p:cNvGraphicFramePr>
          <p:nvPr/>
        </p:nvGraphicFramePr>
        <p:xfrm>
          <a:off x="0" y="76200"/>
          <a:ext cx="9144000" cy="6284913"/>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بمقتضى علم الله الآب السَّابق، في تقديس الرُّوح للطَّاعة، ورشِّ دم يسوع المسيح. لِتُكثَر لكم النِّعمة والسَّلامُ. مباركٌ الله أبو ربِّنا يسوع المسيح،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7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elect according to the foreknowledge of God the Father, in sanctification of the Spirit, for obedience and sprinkling of the blood of Jesus Christ: Grace to you and peace be multiplied. 3 Blessed be the God and Father of our Lord Jesus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(élus) selon la prescience de Dieu le Père, par la sanctification de l’Esprit, pour l’obéissance et l’aspersion du sang de Jésus–Christ : Que la grâce et la paix vous soient multipliées ! 3 Béni soit le Dieu et Père de notre Seigneur Jésus–Christ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605" name="Group 77"/>
          <p:cNvGraphicFramePr>
            <a:graphicFrameLocks noGrp="1"/>
          </p:cNvGraphicFramePr>
          <p:nvPr/>
        </p:nvGraphicFramePr>
        <p:xfrm>
          <a:off x="0" y="76200"/>
          <a:ext cx="9144000" cy="634416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بكثرة رحمته وَلَدَنَا ثانيةً لرجاء حيٍّ، بقيامة يسوع المسيح من الأموات، للميراث الذي لا يَبلى ولا يتدنَّس ولا يضمحلُّ، محفوظاً لكم في السَّموات، </a:t>
                      </a:r>
                      <a:endParaRPr kumimoji="0" lang="ar-S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5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according to His abundant mercy has begotten us again to a living hope through the resurrection of Jesus Christ from the dead, 4 to an inheritance incorruptible and undefiled and that does not fade away, reserved in heaven for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selon sa grande miséricorde, nous a régénérés, par la résurrection de Jésus–Christ d’entre les morts, pour une espérance vivante, 4 pour un héritage qui ne peut ni se corrompre, ni se souiller, ni se flétrir et qui vous est réservé dans les cieux,</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637" name="Group 85"/>
          <p:cNvGraphicFramePr>
            <a:graphicFrameLocks noGrp="1"/>
          </p:cNvGraphicFramePr>
          <p:nvPr/>
        </p:nvGraphicFramePr>
        <p:xfrm>
          <a:off x="0" y="0"/>
          <a:ext cx="9144000" cy="6722683"/>
        </p:xfrm>
        <a:graphic>
          <a:graphicData uri="http://schemas.openxmlformats.org/drawingml/2006/table">
            <a:tbl>
              <a:tblPr/>
              <a:tblGrid>
                <a:gridCol w="4038600">
                  <a:extLst>
                    <a:ext uri="{9D8B030D-6E8A-4147-A177-3AD203B41FA5}">
                      <a16:colId xmlns:a16="http://schemas.microsoft.com/office/drawing/2014/main" val="20000"/>
                    </a:ext>
                  </a:extLst>
                </a:gridCol>
                <a:gridCol w="5105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أيُّها المحروسين بقوة الله، بالإيمان للخلاص المُستَعدّ أن يُعلَن في الزمن الأخير. الذي به تبتهجون الآن يسيراً، وإن كان يجب أن تتألموا بتجارب متنوِّعة،</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are kept by the power of God through faith for salvation ready to be revealed in the last time. 6 In this you greatly rejoice, though now for a little while, if need be, you have been grieved by various trials,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à vous qui êtes gardés en la puissance de Dieu, par la foi, pour le salut prêt à être révélé dans les derniers temps. 6 Vous en tressaillez d’allégresse, quoique vous soyez maintenant, pour un peu de temps, puisqu’il le faut, affligés par diverses épreuves,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6030" name="Group 30"/>
          <p:cNvGraphicFramePr>
            <a:graphicFrameLocks noGrp="1"/>
          </p:cNvGraphicFramePr>
          <p:nvPr/>
        </p:nvGraphicFramePr>
        <p:xfrm>
          <a:off x="0" y="76200"/>
          <a:ext cx="9144000" cy="6722683"/>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لكي تكون صفوة إيمانكم كريمة أفضل من الذَّهب الفاني، المُجرَّب بالنَّار، لتوجَدُوا بفخر ومجدٍ وكرامةٍ عند استعلان يسوع المسيح،</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votre foi éprouvée bien plus précieuse que l’or périssable, cependant éprouvé par le feu  se trouve être un sujet de louange, de gloire et d’honneur, lors de la révélation de Jésus –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7046" name="Group 22"/>
          <p:cNvGraphicFramePr>
            <a:graphicFrameLocks noGrp="1"/>
          </p:cNvGraphicFramePr>
          <p:nvPr/>
        </p:nvGraphicFramePr>
        <p:xfrm>
          <a:off x="0" y="0"/>
          <a:ext cx="9144000" cy="6722683"/>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ذلك الذي وإن لم تعرفوه تحبُّونه. هذا الذي لم تروه وآمنتم به، فتهللوا بفرح لا يُنطق به ومُمجد، وتأخذوا كمال إيمانكم وخلاص أنفسكم.</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faith--the salvation of your souls</a:t>
                      </a:r>
                      <a:r>
                        <a:rPr kumimoji="0" lang="en-US" sz="32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Vous l’aimez sans l’avoir vu. Sans le voir encore, vous croyez en lui et vous tressaillez d’une allégresse indicible et glorieuse, 9  en remportant pour prix de votre foi le salut de vos âmes.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dirty="0">
                <a:solidFill>
                  <a:schemeClr val="bg1"/>
                </a:solidFill>
              </a:rPr>
              <a:t>The Acts of our fathers, the apostles, may their blessings be with us.  Amen.</a:t>
            </a:r>
          </a:p>
        </p:txBody>
      </p:sp>
      <p:sp>
        <p:nvSpPr>
          <p:cNvPr id="460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a:solidFill>
                  <a:schemeClr val="bg1"/>
                </a:solidFill>
              </a:rPr>
              <a:t>THE PRAXIS</a:t>
            </a:r>
          </a:p>
        </p:txBody>
      </p:sp>
      <p:pic>
        <p:nvPicPr>
          <p:cNvPr id="4608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4608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8758" name="Group 86"/>
          <p:cNvGraphicFramePr>
            <a:graphicFrameLocks noGrp="1"/>
          </p:cNvGraphicFramePr>
          <p:nvPr/>
        </p:nvGraphicFramePr>
        <p:xfrm>
          <a:off x="0" y="0"/>
          <a:ext cx="9144000" cy="691515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2209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en-CA" sz="3200" b="0" i="0" u="sng" strike="noStrike" cap="none" normalizeH="0" baseline="0">
                          <a:ln>
                            <a:noFill/>
                          </a:ln>
                          <a:solidFill>
                            <a:srgbClr val="FF9900"/>
                          </a:solidFill>
                          <a:effectLst/>
                          <a:latin typeface="Arial" charset="0"/>
                          <a:cs typeface="Arial" charset="0"/>
                        </a:rPr>
                        <a:t>1</a:t>
                      </a:r>
                      <a:r>
                        <a:rPr kumimoji="0" lang="en-US" sz="3200" b="0" i="0" u="sng" strike="noStrike" cap="none" normalizeH="0" baseline="0">
                          <a:ln>
                            <a:noFill/>
                          </a:ln>
                          <a:solidFill>
                            <a:srgbClr val="FF9900"/>
                          </a:solidFill>
                          <a:effectLst/>
                          <a:latin typeface="Arial" charset="0"/>
                          <a:cs typeface="Arial" charset="0"/>
                        </a:rPr>
                        <a:t>2:13-25:12</a:t>
                      </a:r>
                      <a:r>
                        <a:rPr kumimoji="0" lang="ar-SA" sz="3200" b="0" i="0" u="sng" strike="noStrike" cap="none" normalizeH="0" baseline="0">
                          <a:ln>
                            <a:noFill/>
                          </a:ln>
                          <a:solidFill>
                            <a:srgbClr val="FF9900"/>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ورجع برنابا وشاول من أورشليم بعد ما كمَّلا الخدمة، وأخذا معهما يوحنَّا أيضاً المُلقَّب مرقس.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5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Acts 12:25-13:12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Barnabas and Saul returned from Jerusalem when they had fulfilled their ministry, and they also took with them John whose surname was Mark.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Acts 12:25-13:12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Barnabas et Saul, après s’être acquittés de leur service, s’en retournèrent de Jérusalem en prenant avec eux Jean, surnommé Marc.</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110" name="Rectangle 87"/>
          <p:cNvSpPr>
            <a:spLocks noGrp="1" noChangeArrowheads="1"/>
          </p:cNvSpPr>
          <p:nvPr>
            <p:ph type="ctrTitle"/>
          </p:nvPr>
        </p:nvSpPr>
        <p:spPr/>
        <p:txBody>
          <a:bodyPr/>
          <a:lstStyle/>
          <a:p>
            <a:pPr eaLnBrk="1" hangingPunct="1"/>
            <a:r>
              <a:rPr lang="en-US" dirty="0"/>
              <a:t>1a</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687" name="Group 63"/>
          <p:cNvGraphicFramePr>
            <a:graphicFrameLocks noGrp="1"/>
          </p:cNvGraphicFramePr>
          <p:nvPr/>
        </p:nvGraphicFramePr>
        <p:xfrm>
          <a:off x="0" y="0"/>
          <a:ext cx="9144000" cy="6631243"/>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وكان في كنيسة أنطاكية أنبياء ومعلِّمون: برنابا، وسمعان الذي يُدعَى نيجر، ولوقيوس القيروانيُّ، ومناين الذي تربَّى مع هيرودس رئيس الرُّبع، وشاول.</a:t>
                      </a:r>
                      <a:r>
                        <a:rPr kumimoji="0" lang="ar-SA" sz="4000" b="0" i="0" u="none" strike="noStrike" cap="none" normalizeH="0" baseline="0">
                          <a:ln>
                            <a:noFill/>
                          </a:ln>
                          <a:solidFill>
                            <a:schemeClr val="bg1"/>
                          </a:solidFill>
                          <a:effectLst/>
                          <a:latin typeface="Arial" charset="0"/>
                          <a:cs typeface="Arial" charset="0"/>
                        </a:rPr>
                        <a:t> </a:t>
                      </a:r>
                      <a:endParaRPr kumimoji="0" lang="en-US" sz="4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0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in the church that was at Antioch there were certain prophets and teachers: Barnabas, Simeon who was called Niger, Lucius of Cyrene, Manaen who had been brought up with Herod the tetrarch, and Saul.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y avait, dans l’Église qui était à Antioche, des prophètes et des docteurs : Barnabas, Siméon appelé Niger, Lucius de Cyrène, Manaën qui avait été élevé avec Hérode le tétrarque, et Saul.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721" name="Group 73"/>
          <p:cNvGraphicFramePr>
            <a:graphicFrameLocks noGrp="1"/>
          </p:cNvGraphicFramePr>
          <p:nvPr/>
        </p:nvGraphicFramePr>
        <p:xfrm>
          <a:off x="0" y="0"/>
          <a:ext cx="9144000" cy="6691313"/>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هم يخدمون الربَّ ويصومون، قال الرُّوح القدس: " افرزوا لي برنابا وشاول للعمل الذي قد دعوتهما إليه. حينئذٍ صاموا وصلُّوا ووضعوا عليهما الأيادي ثُمَّ أطلقوهما.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they ministered to the Lord and fasted, the Holy Spirit said, Now separate to Me Barnabas and Saul for the work to which I have called them. 3 Then, having fasted and prayed, and laid hands on them, they sent them away.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Pendant qu’ils célébraient le culte du Seigneur et qu’ils jeûnaient, le Saint–Esprit dit : Mettez–moi à part Barnabas et Saul pour l’oeuvre à laquelle je les ai appelés.3  Alors, après avoir jeûné et prié, ils leur imposèrent les mains et les laissèrent partir.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8073" name="Group 25"/>
          <p:cNvGraphicFramePr>
            <a:graphicFrameLocks noGrp="1"/>
          </p:cNvGraphicFramePr>
          <p:nvPr/>
        </p:nvGraphicFramePr>
        <p:xfrm>
          <a:off x="0" y="76200"/>
          <a:ext cx="9144000" cy="6615113"/>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فهذان إذ أُرسِلا من الرُّوح القدس انحدرا إلى سلوكية، ومن هناك سافرا في البحر إلى قبرس. ولمَّا وصلا إلى سلامينا ناديا بكلمة الله في مجامع اليهود. وكانا معهما يوحنَّا خادماً.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being sent out by the Holy Spirit, they went down to Seleucia, and from there they sailed to Cyprus. 5 And when they arrived in Salamis, they preached the word of God in the synagogues of the Jews. They also had John as their assistant.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Eux donc, envoyés par le Saint–Esprit, descendirent à Séleucie, et de là ils s’embarquèrent pour Chypre. 5 Arrivés à Salamine, ils annoncèrent la parole de Dieu dans les synagogues des Juifs. Ils avaient Jean comme auxiliaire.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9098" name="Group 26"/>
          <p:cNvGraphicFramePr>
            <a:graphicFrameLocks noGrp="1"/>
          </p:cNvGraphicFramePr>
          <p:nvPr/>
        </p:nvGraphicFramePr>
        <p:xfrm>
          <a:off x="0" y="0"/>
          <a:ext cx="9144000" cy="677088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اجتازوا الجزيرة كلها إلى بافوس، وجدا رجلاً ساحراً نبيَّاً كذَّاباً يهوديَّاً اسمه باريشوع، هذا كان مع الوالي سرجيوس بولـس، وهو رجلٌ فهيمٌ. فهذا دعا برنابا وشاول والتمس أن يسمع كلمة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Now when they had gone through the island to Paphos, they found a certain sorcerer, a false prophet, a Jew whose name was Bar-Jesus, 7 who was with the proconsul, Sergius Paulus, an intelligent man. This man called for Barnabas and Saul and sought to hear the word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Ensuite, après avoir traversé toute l’île jusqu’à Paphos, ils trouvèrent un certain magicien, faux prophète juif, du nom de Bar–Jésus,7 qui était avec le proconsul Sergius Paulus, homme intelligent. Celui–ci fit appeler Barnabas et Saul, avec le vif désir d’entendre la parole de Dieu.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0121" name="Group 25"/>
          <p:cNvGraphicFramePr>
            <a:graphicFrameLocks noGrp="1"/>
          </p:cNvGraphicFramePr>
          <p:nvPr/>
        </p:nvGraphicFramePr>
        <p:xfrm>
          <a:off x="0" y="76200"/>
          <a:ext cx="9144000" cy="6386513"/>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فقاوَمهما عليمٌ السَّاحر، لأن هكذا يُترجَم اسمه، طالباً أن يُفسِد الوالي عن الإيمان. أمَّا شاول، الذي هو بولس أيضاً، فامتلأ من الرُّوح القدس</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Elymas the sorcerer (for so his name is translated) withstood them, seeking to turn the proconsul away from the faith. 9 Then Saul, who also is called Paul, filled with the Holy Spirit, looked intently at him</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Élymas, le magicien  c’est ainsi que se traduit son nom leur résistait et cherchait à détourner de la foi le proconsul. 9 Alors Saul, appelé aussi Paul, rempli d’Esprit Saint fixa les regards sur lui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1158" name="Group 38"/>
          <p:cNvGraphicFramePr>
            <a:graphicFrameLocks noGrp="1"/>
          </p:cNvGraphicFramePr>
          <p:nvPr/>
        </p:nvGraphicFramePr>
        <p:xfrm>
          <a:off x="0" y="76200"/>
          <a:ext cx="9144000" cy="681444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 أيها المُمتلئُ من كلِّ غشٍّ وكلِّ خبثٍ! يا ابن إبليس! يا عدوَّ كلِّ برٍّ! ألا تزال تُفسِد سُبل الربِّ المُستقيمة؟ فالآن هوذا يد الربِّ تأتي عليكَ، فتكون أعمى لا تُبصر الشَّمس إلى حينٍ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00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said, O full of all deceit and all fraud, you son of the devil, you enemy of all righteousness, will you not cease perverting the straight ways of the Lord? 11 And now, indeed, the hand of the Lord is upon you, and you shall be blind, not seeing the sun for a time.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dit : Toi qui es plein de toute ruse et de toute fraude, fils du diable, ennemi de toute justice, ne cesseras–tu pas de détourner les voies droites du Seigneur ? 11 Maintenant voici : la main du Seigneur est sur toi, tu seras aveugle, et pour un temps tu ne verras pas le soleil.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2179" name="Group 35"/>
          <p:cNvGraphicFramePr>
            <a:graphicFrameLocks noGrp="1"/>
          </p:cNvGraphicFramePr>
          <p:nvPr/>
        </p:nvGraphicFramePr>
        <p:xfrm>
          <a:off x="76200" y="76200"/>
          <a:ext cx="9067800" cy="6386513"/>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الحال وقع عليه ضبابٌ وظلمةٌ، وكان يَدورُ مُلتمِساً مَن يقوده بيده. فالوالي حينئذٍ لمَّا رأى، آمن وتعجب مِن تعليم الربِّ.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immediately a dark mist fell on him, and he went around seeking someone to lead him by the hand. 12 Then the proconsul believed, when he saw what had been done, being astonished at the teaching of the Lord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Aussitôt l’obscurité et les ténèbres tombèrent sur lui, et se tournant ça et là il cherchait des gens pour le guider. 12 Quand le proconsul vit ce qui était arrivé, il crut, vivement frappé de la doctrine du Seigneur.</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68313" y="981075"/>
            <a:ext cx="8229600" cy="2016125"/>
          </a:xfrm>
        </p:spPr>
        <p:txBody>
          <a:bodyPr/>
          <a:lstStyle/>
          <a:p>
            <a:pPr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0784" name="Group 64"/>
          <p:cNvGraphicFramePr>
            <a:graphicFrameLocks noGrp="1"/>
          </p:cNvGraphicFramePr>
          <p:nvPr/>
        </p:nvGraphicFramePr>
        <p:xfrm>
          <a:off x="0" y="76200"/>
          <a:ext cx="9144000" cy="6614923"/>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609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00"/>
                          </a:solidFill>
                          <a:effectLst/>
                          <a:latin typeface="Arial" charset="0"/>
                          <a:cs typeface="Arial" charset="0"/>
                        </a:rPr>
                        <a:t>م</a:t>
                      </a:r>
                      <a:r>
                        <a:rPr kumimoji="0" lang="ar-EG" sz="3600" b="0" i="0" u="sng" strike="noStrike" cap="none" normalizeH="0" baseline="0" dirty="0">
                          <a:ln>
                            <a:noFill/>
                          </a:ln>
                          <a:solidFill>
                            <a:srgbClr val="FF9900"/>
                          </a:solidFill>
                          <a:effectLst/>
                          <a:latin typeface="Arial" charset="0"/>
                          <a:cs typeface="Arial" charset="0"/>
                        </a:rPr>
                        <a:t>زمور</a:t>
                      </a:r>
                      <a:r>
                        <a:rPr kumimoji="0" lang="ar-SA" sz="3600" b="0" i="0" u="sng" strike="noStrike" cap="none" normalizeH="0" baseline="0" dirty="0">
                          <a:ln>
                            <a:noFill/>
                          </a:ln>
                          <a:solidFill>
                            <a:srgbClr val="FF9900"/>
                          </a:solidFill>
                          <a:effectLst/>
                          <a:latin typeface="Arial" charset="0"/>
                          <a:cs typeface="Arial" charset="0"/>
                        </a:rPr>
                        <a:t> ( 142 : 9 ، 8 )</a:t>
                      </a:r>
                      <a:endParaRPr kumimoji="0" lang="en-US" sz="36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رُوحُكَ القُدُّوسُ يهديني إلى الاستقامةِ. فلأسمع بالغدواتِ</a:t>
                      </a:r>
                      <a:r>
                        <a:rPr kumimoji="0" lang="en-CA"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رحمتَكَ. فإنِّي عليكَ تَوَكَّلتُ.</a:t>
                      </a:r>
                      <a:r>
                        <a:rPr kumimoji="0" lang="en-US" sz="32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65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143:10,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Your Spirit is good. Lead me in the land of uprightness.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Cause me to hear Your loving-kindness in the morning, For in You do I trust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a:t>
                      </a:r>
                      <a:r>
                        <a:rPr kumimoji="0" lang="en-US" sz="3200" b="0" i="0" u="sng" strike="noStrike" cap="none" normalizeH="0" baseline="0" dirty="0">
                          <a:ln>
                            <a:noFill/>
                          </a:ln>
                          <a:solidFill>
                            <a:srgbClr val="FF9900"/>
                          </a:solidFill>
                          <a:effectLst/>
                          <a:latin typeface="Arial" charset="0"/>
                          <a:cs typeface="Arial" charset="0"/>
                        </a:rPr>
                        <a:t>143:10,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Que ton bon Esprit me conduise sur une terre aplanie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a:t>
                      </a:r>
                      <a:r>
                        <a:rPr kumimoji="0" lang="fr-FR" sz="2800" b="0" i="0" u="none" strike="noStrike" cap="none" normalizeH="0" baseline="0" dirty="0" err="1">
                          <a:ln>
                            <a:noFill/>
                          </a:ln>
                          <a:solidFill>
                            <a:schemeClr val="bg1"/>
                          </a:solidFill>
                          <a:effectLst/>
                          <a:latin typeface="Arial" charset="0"/>
                          <a:cs typeface="Arial" charset="0"/>
                        </a:rPr>
                        <a:t>Fais–moi</a:t>
                      </a:r>
                      <a:r>
                        <a:rPr kumimoji="0" lang="fr-FR" sz="2800" b="0" i="0" u="none" strike="noStrike" cap="none" normalizeH="0" baseline="0" dirty="0">
                          <a:ln>
                            <a:noFill/>
                          </a:ln>
                          <a:solidFill>
                            <a:schemeClr val="bg1"/>
                          </a:solidFill>
                          <a:effectLst/>
                          <a:latin typeface="Arial" charset="0"/>
                          <a:cs typeface="Arial" charset="0"/>
                        </a:rPr>
                        <a:t> entendre Dès le matin ta bienveillance ! Car je me confie en toi.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376" name="Rectangle 65"/>
          <p:cNvSpPr>
            <a:spLocks noGrp="1" noChangeArrowheads="1"/>
          </p:cNvSpPr>
          <p:nvPr>
            <p:ph type="ctrTitle"/>
          </p:nvPr>
        </p:nvSpPr>
        <p:spPr/>
        <p:txBody>
          <a:bodyPr/>
          <a:lstStyle/>
          <a:p>
            <a:pPr eaLnBrk="1" hangingPunct="1"/>
            <a:r>
              <a:rPr lang="en-US" sz="1000" dirty="0"/>
              <a:t>1pg</a:t>
            </a:r>
          </a:p>
        </p:txBody>
      </p:sp>
      <p:sp>
        <p:nvSpPr>
          <p:cNvPr id="4" name="Text Box 29">
            <a:hlinkClick r:id="" action="ppaction://macro?name=LetThemExaltHimForBishop"/>
          </p:cNvPr>
          <p:cNvSpPr txBox="1">
            <a:spLocks noChangeArrowheads="1"/>
          </p:cNvSpPr>
          <p:nvPr/>
        </p:nvSpPr>
        <p:spPr bwMode="auto">
          <a:xfrm>
            <a:off x="7010400" y="60960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844" name="Group 76"/>
          <p:cNvGraphicFramePr>
            <a:graphicFrameLocks noGrp="1"/>
          </p:cNvGraphicFramePr>
          <p:nvPr/>
        </p:nvGraphicFramePr>
        <p:xfrm>
          <a:off x="0" y="76200"/>
          <a:ext cx="9144000" cy="661035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لوقا ( 11 : 1 ـ 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يُصلِّي في موضع ( قفرٍ )، لمَّا فرغ، قال له واحدٌ من تلاميذه: " ياربُّ علِّمنا أن نُصلِّي كما علَّم يوحنَّا أيضاً تلاميذه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815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11:1-13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it came to pass, as He was praying in a certain place, when He ceased, that one of His disciples said to Him, Lord, teach us to pray, as John also taught his disciples.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Luc 11:1-13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Jésus priait un jour en un certain lieu. Lorsqu’il eut achevé, un de ses disciples lui dit : Seigneur, enseigne–nous à prier, comme Jean l’a enseigné à ses disciples.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398" name="Rectangle 77"/>
          <p:cNvSpPr>
            <a:spLocks noGrp="1" noChangeArrowheads="1"/>
          </p:cNvSpPr>
          <p:nvPr>
            <p:ph type="ctrTitle"/>
          </p:nvPr>
        </p:nvSpPr>
        <p:spPr/>
        <p:txBody>
          <a:bodyPr/>
          <a:lstStyle/>
          <a:p>
            <a:pPr eaLnBrk="1" hangingPunct="1"/>
            <a:r>
              <a:rPr lang="en-US" dirty="0"/>
              <a:t>1g</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2232" name="Group 72"/>
          <p:cNvGraphicFramePr>
            <a:graphicFrameLocks noGrp="1"/>
          </p:cNvGraphicFramePr>
          <p:nvPr/>
        </p:nvGraphicFramePr>
        <p:xfrm>
          <a:off x="0" y="76200"/>
          <a:ext cx="9144000" cy="6723063"/>
        </p:xfrm>
        <a:graphic>
          <a:graphicData uri="http://schemas.openxmlformats.org/drawingml/2006/table">
            <a:tbl>
              <a:tblPr/>
              <a:tblGrid>
                <a:gridCol w="4953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فقال لهم: " متى صلَّيتم فقولوا: أبانا الذي في السَّموات، ليتقدَّس اسمُكَ، ليأتِ ملكوتُك، لتكن مشيئتُك كما في السَّماء كذلك على الأرض. خبزنا الآتي أعطنا إيَّاهُ كلّ يوم،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So He said to them, When you pray, say: Our Father in heaven, Hallowed be Your name. Your kingdom come. Your will be done On earth as it is in heaven. 3 Give us day by day our daily bread.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leur dit : Quand vous priez, dites : Père ! Que ton nom soit sanctifié ; Que ton règne vienne !3  Donne–nous chaque jour notre pain quotidien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3246" name="Group 62"/>
          <p:cNvGraphicFramePr>
            <a:graphicFrameLocks noGrp="1"/>
          </p:cNvGraphicFramePr>
          <p:nvPr/>
        </p:nvGraphicFramePr>
        <p:xfrm>
          <a:off x="0" y="0"/>
          <a:ext cx="9144000" cy="683184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واغفر لنا خطايانا، لأنَّنا نحنُ أيضاً نغفرُ لكلِّ مَن يُذنِب إلينا، ولا تُدخِلنا في تجربةٍ، لكن نجِّنا من الشِّرِّير ". ثُمَّ قال لهم: " من منكم يكون له صديقٌ، ويمضي إليه في نصف اللَّيل ويقول له: يا صديقي: أقرضني ثلاثة أرغفةٍ،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1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forgive us our sins, For we also forgive everyone who is indebted to us. And do not lead us into temptation, But deliver us from the evil one. 5 And He said to them, Which of you shall have a friend, and go to him at midnight and say to him, `Friend, lend me three loaves;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Pardonne–nous nos péchés, car nous aussi, nous pardonnons à quiconque nous offense ; Et ne nous laisse pas entrer en tentation.5  Il leur dit encore : Lequel d’entre vous aura un ami qui se rendra chez lui au milieu de la nuit pour lui dire : Ami, prête–moi trois pains,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3194" name="Group 26"/>
          <p:cNvGraphicFramePr>
            <a:graphicFrameLocks noGrp="1"/>
          </p:cNvGraphicFramePr>
          <p:nvPr/>
        </p:nvGraphicFramePr>
        <p:xfrm>
          <a:off x="0" y="152400"/>
          <a:ext cx="9144000" cy="6479478"/>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صديقاً لي جاءني من سفرٍ، وليس لي ما أُقدِّم له. فيُجيب ذلك من داخل ويقول: لا تُزعجني! فإنِّي أغلقت بابي، وأولادى معي على فراشي. لا أقدر أن أقومَ وأُعطيك.</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228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a friend of mine has come to me on his journey, and I have nothing to set before him'; 7 and he will answer from within and say, `Do not trouble me; the door is now shut, and my children are with me in bed; I cannot rise and give to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car un de mes amis est arrivé de voyage chez moi, et je n’ai rien à lui offrir ? 7 Si, de l’intérieur, l’autre lui répond : Ne me cause pas d’ennui, la porte est déjà fermée, mes enfants et moi nous sommes au lit, je ne puis me lever pour te donner (des pains)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4217" name="Group 25"/>
          <p:cNvGraphicFramePr>
            <a:graphicFrameLocks noGrp="1"/>
          </p:cNvGraphicFramePr>
          <p:nvPr/>
        </p:nvGraphicFramePr>
        <p:xfrm>
          <a:off x="0" y="0"/>
          <a:ext cx="9144000" cy="634416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أقول لكم: إن كان لا يقوم ويُعطيه لكونه صديقه، فإنَّه من أجل لجاجته يقوم ويُعطيه ما يحتاج إليه. وأنا أيضاً أقول لكم: اسألوا تُعطَوا. اُطلبوا تجدوا. اِقرعوا يُفتح لكم: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1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I say to you, though he will not rise and give to him because he is his friend, yet because of his persistence he will rise and give him as many as he needs. 9 So I say to you, ask, and it will be given to you; seek, and you will find; knock, and it will be opened to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même s’il ne se lève pas pour les lui donner, parce qu’il est son ami, il se lèvera à cause de son importunité et lui donnera tout ce dont il a besoin. 9 Et moi, je vous dis : Demandez et l’on vous donnera ; cherchez, et vous trouverez ; frappez, et l’on vous ouvrira.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5252" name="Group 36"/>
          <p:cNvGraphicFramePr>
            <a:graphicFrameLocks noGrp="1"/>
          </p:cNvGraphicFramePr>
          <p:nvPr/>
        </p:nvGraphicFramePr>
        <p:xfrm>
          <a:off x="0" y="76200"/>
          <a:ext cx="9144000" cy="6479478"/>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كلَّ مَن يسأل يأخذ، ومَن يطلب يجد، ومَن يقرع يُفتح له، فأيُّ أبٍ منكم، يسأله ابنه خُبزاً فيعطيه حجراً، أو يسأله سمكة فيعطيه حيَّةً بدل السَّمكة.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228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everyone who asks receives, and he who seeks finds, and to him who knocks it will be opened. 11 If a son asks for bread from any father among you, will he give him a stone? Or if he asks for a fish, will he give him a serpent instead of a fish?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quiconque demande reçoit, celui qui cherche trouve, et à celui qui frappe on ouvrira.11 Quel père parmi vous, si son fils lui demande du pain, lui donnera une pierre ? ou (s’il lui demande) du poisson, lui donnera–t–il un serpent au lieu d’un poisson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3853" name="Group 61"/>
          <p:cNvGraphicFramePr>
            <a:graphicFrameLocks noGrp="1"/>
          </p:cNvGraphicFramePr>
          <p:nvPr/>
        </p:nvGraphicFramePr>
        <p:xfrm>
          <a:off x="0" y="0"/>
          <a:ext cx="9144000" cy="6603303"/>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أو يسأله بيضّةً فيعطيه عقرباً. فإن كنتم وأنتم أشرارٌ تعرفون أن تُعطُوا أولادكم عطايا جيِّدةً، فكم بالحريِّ الآب من السَّماء، يُعطي الرُّوح القدس للَّذين يسألونه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6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Or if he asks for an egg, will he offer him a scorpion? 13 If you then, being evil, know how to give good gifts to your children, how much more will your heavenly Father give the Holy Spirit to those who ask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Ou s’il demande un oeuf, lui donnera–t–il un scorpion ?13 Si donc, vous qui êtes mauvais, vous savez donner de bonnes choses à vos enfants, à combien plus forte raison le Père céleste donnera–t–il l’Esprit Saint à ceux qui le lui demandent.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186" name="Group 10"/>
          <p:cNvGraphicFramePr>
            <a:graphicFrameLocks noGrp="1"/>
          </p:cNvGraphicFramePr>
          <p:nvPr/>
        </p:nvGraphicFramePr>
        <p:xfrm>
          <a:off x="533400" y="685800"/>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Sunday of The Month of Baouna</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لثانى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باؤنة</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Deuxième dimanche du mois de </a:t>
                      </a:r>
                      <a:r>
                        <a:rPr kumimoji="0" lang="en-US" sz="4000" b="0" i="0" u="none" strike="noStrike" cap="none" normalizeH="0" baseline="0">
                          <a:ln>
                            <a:noFill/>
                          </a:ln>
                          <a:solidFill>
                            <a:srgbClr val="FF9900"/>
                          </a:solidFill>
                          <a:effectLst/>
                          <a:latin typeface="Arial" charset="0"/>
                          <a:cs typeface="Arial" charset="0"/>
                        </a:rPr>
                        <a:t>Baouna</a:t>
                      </a:r>
                      <a:endParaRPr kumimoji="0" lang="ar-EG"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6861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8971" name="Group 59"/>
          <p:cNvGraphicFramePr>
            <a:graphicFrameLocks noGrp="1"/>
          </p:cNvGraphicFramePr>
          <p:nvPr/>
        </p:nvGraphicFramePr>
        <p:xfrm>
          <a:off x="0" y="76200"/>
          <a:ext cx="9144000" cy="6729096"/>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 عشية</a:t>
                      </a:r>
                      <a:r>
                        <a:rPr kumimoji="0" lang="ar-SA" sz="3200" b="0" i="0" u="sng" strike="noStrike" cap="none" normalizeH="0" baseline="0" dirty="0">
                          <a:ln>
                            <a:noFill/>
                          </a:ln>
                          <a:solidFill>
                            <a:srgbClr val="FF9900"/>
                          </a:solidFill>
                          <a:effectLst/>
                          <a:latin typeface="Arial" charset="0"/>
                          <a:cs typeface="Arial" charset="0"/>
                        </a:rPr>
                        <a:t> ( 15 : 7 ، 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أُبارِك الربَّ الذي أفهَمني. وأيضاً في اللَّيلِ أدبتني كُليَتايَ. تقدَّمتُ فرأيتُ الربَّ أمامي في كلِّ حينٍ، لأنَّه عن يميني كي لا أتَزَعزَعُ.</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16:7-8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will bless the Lord who has given me counsel; My heart also instructs me in the night seasons.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I have set the Lord always before me; Because He is at my right hand I shall not be moved.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a:t>
                      </a:r>
                      <a:r>
                        <a:rPr kumimoji="0" lang="en-US" sz="3200" b="0" i="0" u="sng" strike="noStrike" cap="none" normalizeH="0" baseline="0" dirty="0">
                          <a:ln>
                            <a:noFill/>
                          </a:ln>
                          <a:solidFill>
                            <a:srgbClr val="FF9900"/>
                          </a:solidFill>
                          <a:effectLst/>
                          <a:latin typeface="Arial" charset="0"/>
                          <a:cs typeface="Arial" charset="0"/>
                        </a:rPr>
                        <a:t> 16:7-8</a:t>
                      </a:r>
                      <a:endParaRPr kumimoji="0" lang="ar-EG" sz="3200" b="0" i="0" u="sng" strike="noStrike" cap="none" normalizeH="0" baseline="0" dirty="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Je bénis l’Éternel, qui me conseille ; La nuit même mon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m’exhorte.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Je contemple l’Éternel constamment devant moi, Quand il est à ma droite, je ne chancelle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9638" name="Rectangle 60"/>
          <p:cNvSpPr>
            <a:spLocks noGrp="1" noChangeArrowheads="1"/>
          </p:cNvSpPr>
          <p:nvPr>
            <p:ph type="ctrTitle"/>
          </p:nvPr>
        </p:nvSpPr>
        <p:spPr/>
        <p:txBody>
          <a:bodyPr/>
          <a:lstStyle/>
          <a:p>
            <a:pPr eaLnBrk="1" hangingPunct="1"/>
            <a:r>
              <a:rPr lang="en-US" sz="1000" dirty="0"/>
              <a:t>2pv</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4869" name="Group 117"/>
          <p:cNvGraphicFramePr>
            <a:graphicFrameLocks noGrp="1"/>
          </p:cNvGraphicFramePr>
          <p:nvPr/>
        </p:nvGraphicFramePr>
        <p:xfrm>
          <a:off x="0" y="152400"/>
          <a:ext cx="9144000" cy="647700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4000" b="0" i="0" u="sng" strike="noStrike" cap="none" normalizeH="0" baseline="0">
                          <a:ln>
                            <a:noFill/>
                          </a:ln>
                          <a:solidFill>
                            <a:srgbClr val="FF9900"/>
                          </a:solidFill>
                          <a:effectLst/>
                          <a:latin typeface="Arial" charset="0"/>
                          <a:cs typeface="Arial" charset="0"/>
                        </a:rPr>
                        <a:t>لوقا ( 4 : 38 ـ 41 ) </a:t>
                      </a:r>
                    </a:p>
                    <a:p>
                      <a:pPr marL="0" marR="0" lvl="0" indent="0" algn="r" defTabSz="914400" rtl="1" eaLnBrk="1" fontAlgn="base" latinLnBrk="0" hangingPunct="1">
                        <a:lnSpc>
                          <a:spcPct val="90000"/>
                        </a:lnSpc>
                        <a:spcBef>
                          <a:spcPct val="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ثُمَّ قام من المجمع ودخل بيت سمعان.  وكانت حماةُ سمعان قد أخذتها حُمَّى شديدةٌ. فسألوه من أجلِها.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4:38-41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Now He arose from the synagogue and entered Simon's house. But Simon's wife's mother was sick with a high fever, and they made request of Him concerning her.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Luc 4:38-41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En quittant la synagogue, il se rendit à la maison de Simon. La belle–mère de Simon était atteinte d’une forte fièvre, et ils le prièrent en sa faveur.</a:t>
                      </a:r>
                    </a:p>
                    <a:p>
                      <a:pPr marL="0" marR="0" lvl="0" indent="0" algn="l" defTabSz="914400" rtl="0" eaLnBrk="1" fontAlgn="base" latinLnBrk="0" hangingPunct="1">
                        <a:lnSpc>
                          <a:spcPct val="90000"/>
                        </a:lnSpc>
                        <a:spcBef>
                          <a:spcPct val="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0662" name="Rectangle 118"/>
          <p:cNvSpPr>
            <a:spLocks noGrp="1" noChangeArrowheads="1"/>
          </p:cNvSpPr>
          <p:nvPr>
            <p:ph type="ctrTitle"/>
          </p:nvPr>
        </p:nvSpPr>
        <p:spPr/>
        <p:txBody>
          <a:bodyPr/>
          <a:lstStyle/>
          <a:p>
            <a:pPr eaLnBrk="1" hangingPunct="1"/>
            <a:r>
              <a:rPr lang="en-US" dirty="0"/>
              <a:t>2v</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6591" name="Group 47"/>
          <p:cNvGraphicFramePr>
            <a:graphicFrameLocks noGrp="1"/>
          </p:cNvGraphicFramePr>
          <p:nvPr/>
        </p:nvGraphicFramePr>
        <p:xfrm>
          <a:off x="0" y="76200"/>
          <a:ext cx="9144000" cy="638772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فوقف فوقها وزجر الحُمَّى فتركتها! وفي الحال قامت وخدمتهم. ولمَّا غربت الشَّمس، جميع الذين عندهم مرضى بأمراض مختلفةٍ، قدَّموهم إليه، فوضَع يديه على كلِّ واحدٍ منهم وشفاهم. </a:t>
                      </a:r>
                      <a:endParaRPr kumimoji="0" lang="ar-SA"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So He stood over her and rebuked the fever, and it left her. And immediately she arose and served them. 40 When the sun was setting, all those who had any that were sick with various diseases brought them to Him; and He laid His hands on every one of them and healed them.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Il se pencha sur elle, menaça la fièvre, et la fièvre la quitta. A l’instant elle se leva et se mit à les servir. 40 Après le coucher du soleil, tous ceux qui avaient des malades atteints de divers maux les lui amenèrent. Il imposa les mains à chacun d’eux et les guérit.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3739" name="Group 27"/>
          <p:cNvGraphicFramePr>
            <a:graphicFrameLocks noGrp="1"/>
          </p:cNvGraphicFramePr>
          <p:nvPr/>
        </p:nvGraphicFramePr>
        <p:xfrm>
          <a:off x="0" y="76200"/>
          <a:ext cx="9144000" cy="620484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أيضاً شياطين تخرج من كثيرين وهى تصرخ قائلة: " أنت المسـيح ابن الله! " فكان ينتهرهم ولم يدعهم يتكلَّمون، لأنَّهم عرَفوه أنَّه المسيح. </a:t>
                      </a:r>
                      <a:r>
                        <a:rPr kumimoji="0" lang="en-US" sz="2800" b="0" i="0" u="none" strike="noStrike" cap="none" normalizeH="0" baseline="0">
                          <a:ln>
                            <a:noFill/>
                          </a:ln>
                          <a:solidFill>
                            <a:srgbClr val="FF9900"/>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demons also came out of many, crying out and saying, You are the Christ, the Son of God! And He, rebuking them, did not allow them to speak, for they knew that He was the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Des démons aussi sortaient de beaucoup de personnes, en criant et en disant : Tu es le Fils de Dieu. Mais il les menaçait et ne leur permettait pas de parler, parce qu’ils savaient qu’il était le Christ.</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2710" name="Text Box 21">
            <a:hlinkClick r:id="" action="ppaction://hlinkshowjump?jump=nextslide"/>
          </p:cNvPr>
          <p:cNvSpPr txBox="1">
            <a:spLocks noChangeArrowheads="1"/>
          </p:cNvSpPr>
          <p:nvPr/>
        </p:nvSpPr>
        <p:spPr bwMode="auto">
          <a:xfrm>
            <a:off x="5943600" y="6248400"/>
            <a:ext cx="3200400" cy="523875"/>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sz="1400">
                <a:solidFill>
                  <a:schemeClr val="bg1"/>
                </a:solidFill>
              </a:rPr>
              <a:t>تكملة رفع بخور</a:t>
            </a:r>
            <a:endParaRPr lang="en-CA" sz="1400">
              <a:solidFill>
                <a:schemeClr val="bg1"/>
              </a:solidFil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8171" name="Group 43"/>
          <p:cNvGraphicFramePr>
            <a:graphicFrameLocks noGrp="1"/>
          </p:cNvGraphicFramePr>
          <p:nvPr/>
        </p:nvGraphicFramePr>
        <p:xfrm>
          <a:off x="0" y="0"/>
          <a:ext cx="8991600" cy="6671184"/>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 باكر</a:t>
                      </a:r>
                      <a:r>
                        <a:rPr kumimoji="0" lang="ar-SA" sz="3600" b="0" i="0" u="sng" strike="noStrike" cap="none" normalizeH="0" baseline="0" dirty="0">
                          <a:ln>
                            <a:noFill/>
                          </a:ln>
                          <a:solidFill>
                            <a:srgbClr val="FF9900"/>
                          </a:solidFill>
                          <a:effectLst/>
                          <a:latin typeface="Arial" charset="0"/>
                          <a:cs typeface="Arial" charset="0"/>
                        </a:rPr>
                        <a:t> ( 33 : 1 ، 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أُبارِكُ الربَّ في كلِّ وقتٍ. وفي كلِّ حينٍ تسبِّحته في فَمي. بالربِّ تَفتَخِرُ نفسي. ليسمع الودَعَاءُ ويفرحونَ</a:t>
                      </a:r>
                      <a:r>
                        <a:rPr kumimoji="0" lang="ar-SA" sz="2800" b="0" i="0" u="none" strike="noStrike" cap="none" normalizeH="0" baseline="0" dirty="0">
                          <a:ln>
                            <a:noFill/>
                          </a:ln>
                          <a:solidFill>
                            <a:schemeClr val="bg1"/>
                          </a:solidFill>
                          <a:effectLst/>
                          <a:latin typeface="Arial" charset="0"/>
                          <a:cs typeface="Arial" charset="0"/>
                        </a:rPr>
                        <a:t>.</a:t>
                      </a:r>
                      <a:r>
                        <a:rPr kumimoji="0" lang="ar-SA" sz="2800" b="1"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34:1-2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34:1 I will bless the Lord at all times; His praise shall continually be in my mouth.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My soul shall make its boast in the Lord; The humble shall hear of it and be glad.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a:t>
                      </a:r>
                      <a:r>
                        <a:rPr kumimoji="0" lang="en-US" sz="3200" b="0" i="0" u="sng" strike="noStrike" cap="none" normalizeH="0" baseline="0" dirty="0">
                          <a:ln>
                            <a:noFill/>
                          </a:ln>
                          <a:solidFill>
                            <a:srgbClr val="FF9900"/>
                          </a:solidFill>
                          <a:effectLst/>
                          <a:latin typeface="Arial" charset="0"/>
                          <a:cs typeface="Arial" charset="0"/>
                        </a:rPr>
                        <a:t> 34:1-2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Je bénirai l’Éternel en tout temps ; Sa louange sera toujours dans ma bouche.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Que mon âme se glorifie en l’Éternel ! Que les humbles écoutent et se réjouissent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3734" name="Rectangle 44"/>
          <p:cNvSpPr>
            <a:spLocks noGrp="1" noChangeArrowheads="1"/>
          </p:cNvSpPr>
          <p:nvPr>
            <p:ph type="ctrTitle"/>
          </p:nvPr>
        </p:nvSpPr>
        <p:spPr/>
        <p:txBody>
          <a:bodyPr/>
          <a:lstStyle/>
          <a:p>
            <a:pPr eaLnBrk="1" hangingPunct="1"/>
            <a:r>
              <a:rPr lang="en-US" sz="1000" dirty="0"/>
              <a:t>2pm</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6899" name="Group 99"/>
          <p:cNvGraphicFramePr>
            <a:graphicFrameLocks noGrp="1"/>
          </p:cNvGraphicFramePr>
          <p:nvPr/>
        </p:nvGraphicFramePr>
        <p:xfrm>
          <a:off x="0" y="0"/>
          <a:ext cx="9144000" cy="6904992"/>
        </p:xfrm>
        <a:graphic>
          <a:graphicData uri="http://schemas.openxmlformats.org/drawingml/2006/table">
            <a:tbl>
              <a:tblPr/>
              <a:tblGrid>
                <a:gridCol w="48768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مرقس ( 16 : 2 ـ 8 )</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وباكراً جدّاً في أوّل الأسبوع أتينَ إلى القبر، إذ طلعت الشَّمس. وكُنَّ يُقلنَّ لبعضهنَّ: " مَن يُدحرج لنا الحجر عن باب القبر ". فرفعنَ عيونهنَّ ورأينَ أنَّ الحجر قد دُحرج! لأنَّه كان عظيماً جدّاً.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Mark 16:2-8</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Very early in the morning, on the first day of the week, they came to the tomb when the sun had risen. 3 And they said among themselves, Who will roll away the stone from the door of the tomb for us? 4 But when they looked up, they saw that the stone had been rolled away--for it was very large.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Mark 16:2-8</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 premier jour de la semaine, elles se rendirent à la tombe très tôt au lever du soleil. 3  Elles disaient entre elles : Qui nous roulera la pierre de l’entrée du tombeau ? 4 Elles levèrent les yeux et s’aperçurent que la pierre, qui était très grande, avait été roulée.</a:t>
                      </a:r>
                      <a:endParaRPr kumimoji="0" lang="ar-EG"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4758" name="Rectangle 100"/>
          <p:cNvSpPr>
            <a:spLocks noGrp="1" noChangeArrowheads="1"/>
          </p:cNvSpPr>
          <p:nvPr>
            <p:ph type="ctrTitle"/>
          </p:nvPr>
        </p:nvSpPr>
        <p:spPr/>
        <p:txBody>
          <a:bodyPr/>
          <a:lstStyle/>
          <a:p>
            <a:pPr eaLnBrk="1" hangingPunct="1"/>
            <a:r>
              <a:rPr lang="en-US" sz="1000" dirty="0"/>
              <a:t>2m</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0247" name="Group 71"/>
          <p:cNvGraphicFramePr>
            <a:graphicFrameLocks noGrp="1"/>
          </p:cNvGraphicFramePr>
          <p:nvPr/>
        </p:nvGraphicFramePr>
        <p:xfrm>
          <a:off x="0" y="0"/>
          <a:ext cx="9144000" cy="677088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دخلنَ القبر رأينَ شابّاً جالساً عن اليمين لابساً حُلَّةً بيضاء فارتعبنَ. أمَّا هو فقال لهُنَّ: " لا ترتعبنَ! أنتنَّ تطلبنَ يسوع النَّاصريَّ المصلوب. قد قام! ليس هو ههنا. هوذا الموضع الذي وضعوه فيه.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entering the tomb, they saw a young man clothed in a long white robe sitting on the right side; and they were alarmed. 6 But he said to them, Do not be alarmed. You seek Jesus of Nazareth, who was crucified. He is risen! He is not here. See the place where they laid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Elles entrèrent dans le tombeau, virent un jeune homme assis à droite, vêtu d’une robe blanche, et elles furent épouvantées.6  Il leur dit : Ne vous épouvantez pas ; vous cherchez Jésus de Nazareth, le crucifié ; il est ressuscité, il n’est pas ici ; voici l’endroit où on l’avait déposé.</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7879" name="Group 55"/>
          <p:cNvGraphicFramePr>
            <a:graphicFrameLocks noGrp="1"/>
          </p:cNvGraphicFramePr>
          <p:nvPr/>
        </p:nvGraphicFramePr>
        <p:xfrm>
          <a:off x="76200" y="76200"/>
          <a:ext cx="9067800" cy="6847080"/>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اذهبنَ، وقُلنَ لتلاميذه ولبطرس إنَّه يسبقكم إلى الجليل. هناك ترونه كما قال لكم ". فخرجنَ سريعاً من القبر، لأنَّ الرِّعدة والحيرة أخذتاهنَّ. ولم يَقلنَ لأحدٍ شيئاً، لأنَّهُنَّ كُنَّ خائفاتٍ.</a:t>
                      </a:r>
                      <a:r>
                        <a:rPr kumimoji="0" lang="ar-SA" sz="3200" b="0" i="0" u="none" strike="noStrike" cap="none" normalizeH="0" baseline="0">
                          <a:ln>
                            <a:noFill/>
                          </a:ln>
                          <a:solidFill>
                            <a:srgbClr val="FF9900"/>
                          </a:solidFill>
                          <a:effectLst/>
                          <a:latin typeface="Arial" charset="0"/>
                          <a:cs typeface="Arial" charset="0"/>
                        </a:rPr>
                        <a:t> </a:t>
                      </a:r>
                      <a:r>
                        <a:rPr kumimoji="0" lang="en-US" sz="3600" b="0" i="0" u="none" strike="noStrike" cap="none" normalizeH="0" baseline="0">
                          <a:ln>
                            <a:noFill/>
                          </a:ln>
                          <a:solidFill>
                            <a:srgbClr val="FF9900"/>
                          </a:solidFill>
                          <a:effectLst/>
                          <a:latin typeface="Arial" charset="0"/>
                          <a:cs typeface="Arial" charset="0"/>
                        </a:rPr>
                        <a:t>)</a:t>
                      </a:r>
                      <a:r>
                        <a:rPr kumimoji="0" lang="ar-SA" sz="3600" b="0" i="0" u="none" strike="noStrike" cap="none" normalizeH="0" baseline="0">
                          <a:ln>
                            <a:noFill/>
                          </a:ln>
                          <a:solidFill>
                            <a:srgbClr val="FF9900"/>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والمجد للـه دائماً</a:t>
                      </a:r>
                      <a:r>
                        <a:rPr kumimoji="0" lang="en-US" sz="2800" b="0" i="0" u="none" strike="noStrike" cap="none" normalizeH="0" baseline="0">
                          <a:ln>
                            <a:noFill/>
                          </a:ln>
                          <a:solidFill>
                            <a:srgbClr val="FF9900"/>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go, tell His disciples--and Peter--that He is going before you into Galilee; there you will see Him, as He said to you. 8 So they went out quickly and fled from the tomb, for they trembled and were amazed. And they said nothing to anyone, for they were afraid </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allez dire à ses disciples et à Pierre qu’il vous précède en Galilée : C’est là que vous le verrez, comme il vous l’a dit.8  Elles sortirent du tombeau et s’enfuirent tremblantes et hors d’elles–mêmes mais elles ne dirent rien à personne à cause de leur effroi. </a:t>
                      </a:r>
                    </a:p>
                    <a:p>
                      <a:pPr marL="0" marR="0" lvl="0" indent="0" algn="l" defTabSz="914400" rtl="0" eaLnBrk="1" fontAlgn="base" latinLnBrk="0" hangingPunct="1">
                        <a:lnSpc>
                          <a:spcPct val="95000"/>
                        </a:lnSpc>
                        <a:spcBef>
                          <a:spcPct val="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6806" name="Text Box 39">
            <a:hlinkClick r:id="" action="ppaction://hlinkshowjump?jump=endshow"/>
          </p:cNvPr>
          <p:cNvSpPr txBox="1">
            <a:spLocks noChangeArrowheads="1"/>
          </p:cNvSpPr>
          <p:nvPr/>
        </p:nvSpPr>
        <p:spPr bwMode="auto">
          <a:xfrm>
            <a:off x="6400800" y="6172200"/>
            <a:ext cx="2743200" cy="523875"/>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sz="1400">
                <a:solidFill>
                  <a:schemeClr val="bg1"/>
                </a:solidFill>
              </a:rPr>
              <a:t>تكملة رفع بخور</a:t>
            </a:r>
            <a:endParaRPr lang="en-CA" sz="1400">
              <a:solidFill>
                <a:schemeClr val="bg1"/>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77827"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endParaRPr lang="en-CA" sz="2800">
              <a:solidFill>
                <a:schemeClr val="bg1"/>
              </a:solidFill>
              <a:latin typeface="Avva_Shenouda" pitchFamily="34" charset="0"/>
            </a:endParaRPr>
          </a:p>
        </p:txBody>
      </p:sp>
      <p:sp>
        <p:nvSpPr>
          <p:cNvPr id="778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b="1">
                <a:solidFill>
                  <a:schemeClr val="bg1"/>
                </a:solidFill>
              </a:rPr>
              <a:t>THE PAULINE EPISTLE</a:t>
            </a:r>
          </a:p>
        </p:txBody>
      </p:sp>
      <p:pic>
        <p:nvPicPr>
          <p:cNvPr id="778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8929" name="Group 81"/>
          <p:cNvGraphicFramePr>
            <a:graphicFrameLocks noGrp="1"/>
          </p:cNvGraphicFramePr>
          <p:nvPr/>
        </p:nvGraphicFramePr>
        <p:xfrm>
          <a:off x="0" y="0"/>
          <a:ext cx="8991600" cy="6553200"/>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كورنثوس( 2 : 6 ـ 16 )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لكنَّنا نتكلَّم بحكمةٍ بين الكاملين. لا بحكمةٍ هذا الدَّهر، ولا بحكمة رؤساء هذا الدَّهر، الذين يُبطَلونَ.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2:6-16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However, we speak wisdom among those who are mature, yet not the wisdom of this age, nor of the rulers of this age, who are coming to nothing.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2:6-16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Cependant, c’est une sagesse que nous prêchons parmi les parfaits, sagesse qui n’est pas de ce siècle, ni des princes de ce siècle, qui vont être réduits à l’impuissance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8854" name="Rectangle 82"/>
          <p:cNvSpPr>
            <a:spLocks noGrp="1" noChangeArrowheads="1"/>
          </p:cNvSpPr>
          <p:nvPr>
            <p:ph type="ctrTitle"/>
          </p:nvPr>
        </p:nvSpPr>
        <p:spPr/>
        <p:txBody>
          <a:bodyPr/>
          <a:lstStyle/>
          <a:p>
            <a:pPr eaLnBrk="1" hangingPunct="1"/>
            <a:r>
              <a:rPr lang="en-US"/>
              <a:t>2p</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4798" name="Group 62"/>
          <p:cNvGraphicFramePr>
            <a:graphicFrameLocks noGrp="1"/>
          </p:cNvGraphicFramePr>
          <p:nvPr/>
        </p:nvGraphicFramePr>
        <p:xfrm>
          <a:off x="0" y="76200"/>
          <a:ext cx="9144000" cy="652704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بل ننطق بحكمة الله في سرٍّ: الحكمة المكتومة، التى سبق الله فعيَّنها قبل الدُّهور لمجدنا، التي لم يعرفها أحدٌ من رؤساء هذا الدَّهر. لأنهم لو عرفوها لمَا صلبوا ربَّ المجد.</a:t>
                      </a:r>
                      <a:r>
                        <a:rPr kumimoji="0" lang="ar-SA"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we speak the wisdom of God in a mystery, the hidden wisdom which God ordained before the ages for our glory, 8 which none of the rulers of this age knew; for had they known, they would not have crucified the Lord of glory.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nous prêchons la sagesse de Dieu, mystérieuse et cachée, que Dieu avait prédestinée avant les siècles, pour notre gloire ; 8 aucun des princes de ce siècle ne l’a connue, car s’ils l’avaient connue, ils n’auraient pas crucifié le Seigneur de gloire.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2291" name="Group 67"/>
          <p:cNvGraphicFramePr>
            <a:graphicFrameLocks noGrp="1"/>
          </p:cNvGraphicFramePr>
          <p:nvPr/>
        </p:nvGraphicFramePr>
        <p:xfrm>
          <a:off x="0" y="0"/>
          <a:ext cx="9144000" cy="677088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كما هو مكتوبٌ: " مالم تراه عينٌ، ولم تسمع به أُذنٌ، ولم يخطر على قلب بشرٍ: ما أعدَّه الله للذين يُحبُّونه ". فأعلَنَه الله لنا نحن بروحه. لأنَّ الرُّوح يفحص كلَّ شىءٍ، حتَّى أعماق الله.</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as it is written: Eye has not seen, nor ear heard, Nor have entered into the heart of man The things which God has prepared for those who love Him. 10 But God has revealed them to us through His Spirit. For the Spirit searches all things, yes, the deep things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Mais c’est, comme il est écrit : Ce que l’oeil n’a pas vu, Ce que l’oreille n’a pas entendu, Et ce qui n’est pas monté au coeur de l’homme, Tout ce que Dieu a préparé pour ceux qui l’aiment.10 A nous, Dieu nous l’a révélé par l’Esprit. Car l’Esprit sonde tout, même les profondeurs de Dieu.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3316" name="Group 68"/>
          <p:cNvGraphicFramePr>
            <a:graphicFrameLocks noGrp="1"/>
          </p:cNvGraphicFramePr>
          <p:nvPr/>
        </p:nvGraphicFramePr>
        <p:xfrm>
          <a:off x="0" y="0"/>
          <a:ext cx="9144000" cy="649656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مَن مِن النَّاس يعرف أُمور الإنسان إلاَّ روح الإنسان السَّاكن فيه؟ هكذا أيضاً أُمورُ الله لا يعرفها أحدٌ إلاَّ روح الله. ونحن لم نأخذ روح العالم، بل الرُّوح الذي من الله، لنعرف الأشياء الموهوبة لنا من الله.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what man knows the things of a man except the spirit of the man which is in him? Even so no one knows the things of God except the Spirit of God. 12 Now we have received, not the spirit of the world, but the Spirit who is from God, that we might know the things that have been freely given to us by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Qui donc, parmi les hommes, sait ce qui concerne l’homme, si ce n’est l’esprit de l’homme qui est en lui ? De même, personne ne connaît ce qui concerne Dieu, si ce n’est l’Esprit de Dieu.12 Or nous, nous n’avons pas reçu l’esprit du monde, mais l’Esprit qui vient de Dieu, afin de savoir ce que Dieu nous</a:t>
                      </a:r>
                      <a:r>
                        <a:rPr kumimoji="0" lang="fr-FR" sz="2700" b="0" i="0" u="none" strike="noStrike" cap="none" normalizeH="0" baseline="0">
                          <a:ln>
                            <a:noFill/>
                          </a:ln>
                          <a:solidFill>
                            <a:schemeClr val="bg1"/>
                          </a:solidFill>
                          <a:effectLst/>
                          <a:latin typeface="Arial" charset="0"/>
                          <a:cs typeface="Arial" charset="0"/>
                        </a:rPr>
                        <a:t> a </a:t>
                      </a:r>
                      <a:r>
                        <a:rPr kumimoji="0" lang="fr-FR" sz="2800" b="0" i="0" u="none" strike="noStrike" cap="none" normalizeH="0" baseline="0">
                          <a:ln>
                            <a:noFill/>
                          </a:ln>
                          <a:solidFill>
                            <a:schemeClr val="bg1"/>
                          </a:solidFill>
                          <a:effectLst/>
                          <a:latin typeface="Arial" charset="0"/>
                          <a:cs typeface="Arial" charset="0"/>
                        </a:rPr>
                        <a:t>donné par grâce.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2261" name="Group 53"/>
          <p:cNvGraphicFramePr>
            <a:graphicFrameLocks noGrp="1"/>
          </p:cNvGraphicFramePr>
          <p:nvPr/>
        </p:nvGraphicFramePr>
        <p:xfrm>
          <a:off x="0" y="76200"/>
          <a:ext cx="9144000" cy="6324600"/>
        </p:xfrm>
        <a:graphic>
          <a:graphicData uri="http://schemas.openxmlformats.org/drawingml/2006/table">
            <a:tbl>
              <a:tblPr/>
              <a:tblGrid>
                <a:gridCol w="4038600">
                  <a:extLst>
                    <a:ext uri="{9D8B030D-6E8A-4147-A177-3AD203B41FA5}">
                      <a16:colId xmlns:a16="http://schemas.microsoft.com/office/drawing/2014/main" val="20000"/>
                    </a:ext>
                  </a:extLst>
                </a:gridCol>
                <a:gridCol w="5105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التي نتكلَّم بها أيضاً، ليس بتعليم أقوال حكمة بشريَّة، بل بتعليم الرُّوح، مُقارنين الرُّوحيَّات بالرُّوحيَّات</a:t>
                      </a:r>
                      <a:r>
                        <a:rPr kumimoji="0" lang="ar-SA" sz="32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These things we also speak, not in words which man's wisdom teaches but which the Holy Spirit teaches, comparing spiritual things with spiritual.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nous en parlons, non avec des discours qu’enseigne la sagesse humaine, mais avec ceux qu’enseigne l’Esprit, en expliquant les réalités spirituelles à des hommes spirituels.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7620" name="Group 52"/>
          <p:cNvGraphicFramePr>
            <a:graphicFrameLocks noGrp="1"/>
          </p:cNvGraphicFramePr>
          <p:nvPr/>
        </p:nvGraphicFramePr>
        <p:xfrm>
          <a:off x="0" y="76200"/>
          <a:ext cx="9144000" cy="638772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الإنسان النفساني لا يقبل ما لروح الله، لأنَّه عنده جهالةٌ، ولا يقدر أن يعرفه لأنَّه حُكِمَ فيه روحياً. وأمَّا الرُّوحانيُّ فيَحْكُمُ في كلِّ شىءٍ، وهو لا يُحْكَمُ فيه من أحدٍ.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the natural man does not receive the things of the Spirit of God, for they are foolishness to him; nor can he know them, because they are spiritually discerned. 15 But he who is spiritual judges all things, yet he himself is rightly judged by no one.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l’homme naturel ne reçoit pas les choses de l’Esprit de Dieu, car elles sont une folie pour lui, et il ne peut les connaître, parce que c’est spirituellement qu’on en juge.15 L’homme spirituel, au contraire, juge de tout, et il n’est lui–même jugé par personne.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8637" name="Group 45"/>
          <p:cNvGraphicFramePr>
            <a:graphicFrameLocks noGrp="1"/>
          </p:cNvGraphicFramePr>
          <p:nvPr/>
        </p:nvGraphicFramePr>
        <p:xfrm>
          <a:off x="0" y="76200"/>
          <a:ext cx="9144000" cy="657060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لأنَّه مَن عرفَ فكرَ الربِّ ومَن يمكنه أن يُعلِّمه؟ وأمَّا نحنُ فلنا فكرُ المسيحِ.</a:t>
                      </a:r>
                      <a:endParaRPr kumimoji="0" lang="en-US"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who has known the mind of the Lord that he may instruct Him? But we have the mind of Christ.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effet : Qui a connu la pensée du Seigneur, Pour l’instruire ? Or nous, nous avons la pensée de Christ.</a:t>
                      </a:r>
                      <a:endParaRPr kumimoji="0" lang="en-US"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870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a:solidFill>
                  <a:schemeClr val="bg1"/>
                </a:solidFill>
              </a:rPr>
              <a:t>THE CATHOLIC EPISTLE</a:t>
            </a:r>
          </a:p>
        </p:txBody>
      </p:sp>
      <p:pic>
        <p:nvPicPr>
          <p:cNvPr id="8704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5396" name="Group 100"/>
          <p:cNvGraphicFramePr>
            <a:graphicFrameLocks noGrp="1"/>
          </p:cNvGraphicFramePr>
          <p:nvPr/>
        </p:nvGraphicFramePr>
        <p:xfrm>
          <a:off x="76200" y="76200"/>
          <a:ext cx="9067800" cy="6606288"/>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بطرس الرسول الثانية( 1 : 1 ـ 9 )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بطرس عبد يسوع المسيح ورسوله، إلى الذين نالوا معنا إيماناً مُكرماً مساوياً لنا. ببرِّ إلهنا والمُخلِّص يسوع المسيح. لتكثر لكم النِّعمة والسَّلام بمعرفة الله ويسوع المسيح ربِّنا.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529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2 Peter 1:1-8</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Simon Peter, a bondservant and apostle of Jesus Christ, To those who have obtained like precious faith with us by the righteousness of our God and Savior Jesus Christ: 2 Grace and peace be multiplied to you in the knowledge of God and of Jesus our Lord,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2 Peter 1:1-8</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Simon Pierre, serviteur et apôtre de Jésus–Christ, à ceux qui ont reçu en partage une foi du même prix que la nôtre, par la justice de notre Dieu et Sauveur Jésus–Christ :2  Que la grâce et la paix vous soient multipliées par la connaissance de Dieu et de Jésus notre Seigneur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8070" name="Rectangle 102"/>
          <p:cNvSpPr>
            <a:spLocks noGrp="1" noChangeArrowheads="1"/>
          </p:cNvSpPr>
          <p:nvPr>
            <p:ph type="ctrTitle"/>
          </p:nvPr>
        </p:nvSpPr>
        <p:spPr/>
        <p:txBody>
          <a:bodyPr/>
          <a:lstStyle/>
          <a:p>
            <a:pPr eaLnBrk="1" hangingPunct="1"/>
            <a:r>
              <a:rPr lang="en-US"/>
              <a:t>2c</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7408" name="Group 64"/>
          <p:cNvGraphicFramePr>
            <a:graphicFrameLocks noGrp="1"/>
          </p:cNvGraphicFramePr>
          <p:nvPr/>
        </p:nvGraphicFramePr>
        <p:xfrm>
          <a:off x="0" y="76200"/>
          <a:ext cx="9144000" cy="624840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كما أن كلَّ شيءٍ قد صار لنا بقوة لاهوته للحياة والتَّقوى، التى أُعطِيَت لنا مجاناً بمعرفة الذي دعانا بمجده والفضيلة،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as His divine power has given to us all things that pertain to life and godliness, through the knowledge of Him who called us by glory and virtue, 4 by which have been given to us exceedingly great and precious promises,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Sa divine puissance nous a donné tout ce qui contribue à la vie et à la piété, en nous faisant connaître celui qui nous a appelés par sa propre gloire et par sa vertu.4  Par elles les promesses les plus précieuses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9464" name="Group 72"/>
          <p:cNvGraphicFramePr>
            <a:graphicFrameLocks noGrp="1"/>
          </p:cNvGraphicFramePr>
          <p:nvPr/>
        </p:nvGraphicFramePr>
        <p:xfrm>
          <a:off x="0" y="76200"/>
          <a:ext cx="9144000" cy="6324600"/>
        </p:xfrm>
        <a:graphic>
          <a:graphicData uri="http://schemas.openxmlformats.org/drawingml/2006/table">
            <a:tbl>
              <a:tblPr/>
              <a:tblGrid>
                <a:gridCol w="4038600">
                  <a:extLst>
                    <a:ext uri="{9D8B030D-6E8A-4147-A177-3AD203B41FA5}">
                      <a16:colId xmlns:a16="http://schemas.microsoft.com/office/drawing/2014/main" val="20000"/>
                    </a:ext>
                  </a:extLst>
                </a:gridCol>
                <a:gridCol w="5105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أُعطِيَت لنا للكرامة لكي تصيروا بها شُركاء الطَّبيعة الإلهيَّة، هاربين من شهوة الفساد التي في العالم. ولهذا عينه ـ وأنتم باذلون كلّ اجتهاد ـ قـدِّموا في إيمانكم فضيلة، وفي الفضيلة معرفة،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through these you may be partakers of the divine nature, having escaped the corruption that is in the world through lust. 5 But also for this very reason, giving all diligence, add to your faith virtue, to virtue knowledge,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les plus grandes nous ont été données, afin que par elles vous deveniez participants de la nature divine, en fuyant la corruption qui existe dans le monde par la convoitise ;5  à cause de cela même, faites tous vos efforts pour joindre à votre foi la vertu, à la vertu la connaissance,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6838" name="Group 54"/>
          <p:cNvGraphicFramePr>
            <a:graphicFrameLocks noGrp="1"/>
          </p:cNvGraphicFramePr>
          <p:nvPr/>
        </p:nvGraphicFramePr>
        <p:xfrm>
          <a:off x="76200" y="152400"/>
          <a:ext cx="9067800" cy="60960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وفي المعرفة تعفُّفـاً، وفي التَّعفُّف صبراً، وفي الصَّبر تقوى، وفي التَّقوى مودَّة أخويَّةً، وفي المودَّة الأخويَّة محبَّة.</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to knowledge self-control, to self-control perseverance, to perseverance godliness,   7 to godliness brotherly kindness, and to brotherly kindness love.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à la connaissance la maîtrise de soi, à la maîtrise de soi la persévérance, à la persévérance la piété,7  à la piété la fraternité, à la fraternité l’amour.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14389" name="Group 21"/>
          <p:cNvGraphicFramePr>
            <a:graphicFrameLocks noGrp="1"/>
          </p:cNvGraphicFramePr>
          <p:nvPr/>
        </p:nvGraphicFramePr>
        <p:xfrm>
          <a:off x="0" y="76200"/>
          <a:ext cx="9144000" cy="6172200"/>
        </p:xfrm>
        <a:graphic>
          <a:graphicData uri="http://schemas.openxmlformats.org/drawingml/2006/table">
            <a:tbl>
              <a:tblPr/>
              <a:tblGrid>
                <a:gridCol w="3810000">
                  <a:extLst>
                    <a:ext uri="{9D8B030D-6E8A-4147-A177-3AD203B41FA5}">
                      <a16:colId xmlns:a16="http://schemas.microsoft.com/office/drawing/2014/main" val="20000"/>
                    </a:ext>
                  </a:extLst>
                </a:gridCol>
                <a:gridCol w="5334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لأن هذه إذا كانت فيكم وكثرت، تُصَيِّركُمْ لا مُتكاسلين ولا غير مُثمرين لمعرفة ربِّنا يسوع المسيح.</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if these things are yours and abound, you will be neither barren nor unfruitful in the knowledge of our Lord Jesus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effet, si ces choses existent en vous et s’y multiplient, elles ne vous laisseront pas sans activité ni sans fruit pour la connaissance de notre Seigneur Jésus–Christ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dirty="0">
                <a:solidFill>
                  <a:schemeClr val="bg1"/>
                </a:solidFill>
              </a:rPr>
              <a:t>The Acts of our fathers, the apostles, may their blessings be with us.  Amen.</a:t>
            </a:r>
          </a:p>
        </p:txBody>
      </p:sp>
      <p:sp>
        <p:nvSpPr>
          <p:cNvPr id="942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a:solidFill>
                  <a:schemeClr val="bg1"/>
                </a:solidFill>
              </a:rPr>
              <a:t>THE PRAXIS</a:t>
            </a:r>
          </a:p>
        </p:txBody>
      </p:sp>
      <p:pic>
        <p:nvPicPr>
          <p:cNvPr id="9421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9421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0501" name="Group 85"/>
          <p:cNvGraphicFramePr>
            <a:graphicFrameLocks noGrp="1"/>
          </p:cNvGraphicFramePr>
          <p:nvPr/>
        </p:nvGraphicFramePr>
        <p:xfrm>
          <a:off x="0" y="0"/>
          <a:ext cx="9144000" cy="6790056"/>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2057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الأطهار( 14 : 8 ـ 22 )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يجلس في لِسترة رجلٌ عاجزُ الرِّجلين، مُقعدٌ من بطن أُمِّه، ولم يمشِ قطُّ. هذا كان يسمع بولس يتكلَّم، فشَخَصَ إليه، وإذ رأى أن له إيماناً ليُشفَى، </a:t>
                      </a:r>
                      <a:endParaRPr kumimoji="0" lang="ar-SA"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Acts 14:8-22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in Lystra a certain man without strength in his feet was sitting, a cripple from his mother's womb, who had never walked. 9 This man heard Paul speaking. Paul, observing him intently and seeing that he had faith to be healed,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Acts 14:8-22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 Lystre, se tenait assis un homme impotent des pieds, infirme de naissance, et qui n’avait jamais marché. 9 Il écoutait parler Paul qui fixa les regards sur lui et qui, voyant qu’il avait la foi pour être sauvé,</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5238" name="Rectangle 86"/>
          <p:cNvSpPr>
            <a:spLocks noGrp="1" noChangeArrowheads="1"/>
          </p:cNvSpPr>
          <p:nvPr>
            <p:ph type="ctrTitle"/>
          </p:nvPr>
        </p:nvSpPr>
        <p:spPr/>
        <p:txBody>
          <a:bodyPr/>
          <a:lstStyle/>
          <a:p>
            <a:pPr eaLnBrk="1" hangingPunct="1"/>
            <a:r>
              <a:rPr lang="en-US" dirty="0"/>
              <a:t>2a</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2525" name="Group 61"/>
          <p:cNvGraphicFramePr>
            <a:graphicFrameLocks noGrp="1"/>
          </p:cNvGraphicFramePr>
          <p:nvPr/>
        </p:nvGraphicFramePr>
        <p:xfrm>
          <a:off x="0" y="0"/>
          <a:ext cx="9144000" cy="64770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قال له بصوتٍ عظيم: " قُمْ مُنتصِباً على رجليكَ ". فوثب وصار يمشى. فالجموع لمَّا رأوا ما فعله بولس، رفعوا صوتهم بلغةِ ليكأونيَّة قائلين: " إنَّ الآلهة تشبَّهوا بالبشر ونزلوا إلينا ".</a:t>
                      </a:r>
                      <a:r>
                        <a:rPr kumimoji="0" lang="ar-SA" sz="32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said with a loud voice, Stand up straight on your feet! And he leaped and walked. 11 Now when the people saw what Paul had done, they raised their voices, saying in the Lycaonian language, The gods have come down to us in the likeness of men!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dit d’une voix forte : Lève–toi, droit sur tes pieds. Il se leva d’un bond et se mit à marcher.11 A la vue de ce que Paul avait fait, les foules élevèrent la voix et dirent en langue lycaonienne : Les dieux sous forme humaine sont descendus vers nous.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3547" name="Group 59"/>
          <p:cNvGraphicFramePr>
            <a:graphicFrameLocks noGrp="1"/>
          </p:cNvGraphicFramePr>
          <p:nvPr/>
        </p:nvGraphicFramePr>
        <p:xfrm>
          <a:off x="0" y="76200"/>
          <a:ext cx="9144000" cy="620484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فكانوا يَدعون برنابا " زَفسَ " وبولس " هَرمَسَ "، إذ كان هو المُتقدِّم في الكلام. فأتى كاهن زَفس الذي كان قُدَّام المدينة، بثيران وأكاليل عند الأبواب، وكان يريد أن يذبح مع الجموع.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Barnabas they called Zeus, and Paul, Hermes, because he was the chief speaker. 13 Then the priest of Zeus, whose temple was in front of their city, brought oxen and garlands to the gates, intending to sacrifice with the multitudes.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Ils appelaient Barnabas : Zeus, et Paul : Hermès parce que c’était lui qui portait la parole.13 Le prêtre du Zeus qui est devant la ville, amena des taureaux et des guirlandes vers les portes et voulait, de même que les foules, offrir un sacrifice.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5589" name="Group 53"/>
          <p:cNvGraphicFramePr>
            <a:graphicFrameLocks noGrp="1"/>
          </p:cNvGraphicFramePr>
          <p:nvPr/>
        </p:nvGraphicFramePr>
        <p:xfrm>
          <a:off x="0" y="76200"/>
          <a:ext cx="9144000" cy="62484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فلمَّا سَمِع الرَّسولان، برنابا وبولس، مزَّقا ثيابهما، وأسرعا إلى الجمع صارخين</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when the apostles Barnabas and Paul heard this, they tore their clothes and ran in among the multitude, crying out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apôtres Barnabas et Paul l’apprirent, déchirèrent leurs vêtements et se précipitèrent au milieu de la foule, en criant aux hommes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5319" name="Group 39"/>
          <p:cNvGraphicFramePr>
            <a:graphicFrameLocks noGrp="1"/>
          </p:cNvGraphicFramePr>
          <p:nvPr/>
        </p:nvGraphicFramePr>
        <p:xfrm>
          <a:off x="0" y="76200"/>
          <a:ext cx="9144000" cy="638772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وقائلين: " أيُّها الرِّجال، لماذا تصنعون هذا؟ نحن بشرٌ أيضاً نقبلُ الآلام مِثلكم، نُبشِّركم بأن تبتعدوا عن هذه الأباطيل وترجعوا إلى الإله الحيِّ الذي خلق السَّماء والأرض والبحر وكل ما فيها،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saying, Men, why are you doing these things? We also are men with the same nature as you, and preach to you that you should turn from these useless things to the living God, who made the heaven, the earth, the sea, and all things that are in them,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Pourquoi faites–vous cela ? Nous sommes, nous aussi, des hommes de même nature que vous, et nous vous annonçons, comme une bonne nouvelle, qu’il vous faut vous détourner de ces vanités et vous convertir au Dieu vivant qui a fait le ciel, la terre, la mer, et tout ce qui s’y trouve.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6265" name="Group 25"/>
          <p:cNvGraphicFramePr>
            <a:graphicFrameLocks noGrp="1"/>
          </p:cNvGraphicFramePr>
          <p:nvPr/>
        </p:nvGraphicFramePr>
        <p:xfrm>
          <a:off x="0" y="76200"/>
          <a:ext cx="9144000" cy="638772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في الأجيال الماضيَة ترك جميع الأُمَم يسلكون في طرقهم مع أنَّه لم يترك نفسه بلا شاهدٍ، وهو يفعل خيراتٍ يُعطِيكم من السَّماء أمطاراً وأزمنةً مثمرةً. ويُشبِع قلوبكم طعاماً وسروراً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who in bygone generations allowed all nations to walk in their own ways. 17 Nevertheless He did not leave Himself without witness, in that He did good, gave us rain from heaven and fruitful seasons, filling our hearts with food and gladness.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Dans les générations passées, il a laissé toutes les nations suivre leurs propres voies,17 quoiqu’il n’ait cessé de rendre témoignage de ce qu’il est par ses bienfaits, en vous donnant du ciel les pluies et les saisons fertiles, en vous comblant de nourriture et de bonheur dans le coeur.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7294" name="Group 30"/>
          <p:cNvGraphicFramePr>
            <a:graphicFrameLocks noGrp="1"/>
          </p:cNvGraphicFramePr>
          <p:nvPr/>
        </p:nvGraphicFramePr>
        <p:xfrm>
          <a:off x="0" y="0"/>
          <a:ext cx="9144000" cy="652704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فلمَّا قالا هذا كَفَّ الجموع بالجَهدِ عن أن يذبحوا لهما. ثُمَّ أتى يهودٌ من أنطاكية وإيقونية وأقنعوا الجموع، فرجموا بولس، وجرُّوه إلى خارج المدينة، ظانِّينَ أنَّه قد مات.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with these sayings they could scarcely restrain the multitudes from sacrificing to them. 19 Then Jews from Antioch and Iconium came there; and having persuaded the multitudes, they stoned Paul and dragged him out of the city, supposing him to be dead.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A peine purent–ils, par ces paroles, empêcher les foules de leur offrir un sacrifice.19 Puis survinrent d’Antioche et d’Iconium des Juifs qui gagnèrent les foules, lapidèrent Paul et le traînèrent hors de la ville, pensant qu’il était mort.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8315" name="Group 27"/>
          <p:cNvGraphicFramePr>
            <a:graphicFrameLocks noGrp="1"/>
          </p:cNvGraphicFramePr>
          <p:nvPr/>
        </p:nvGraphicFramePr>
        <p:xfrm>
          <a:off x="0" y="0"/>
          <a:ext cx="9144000" cy="6527040"/>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ولكن إذ أحاط به التَّلاميذ، قام ودخل المدينة. وفي الغد خرج مع برنابا إلى دَربَة. فبشَّرا في تلك المدينة وتلمذا كثيرين. ورجعا إلى لِسترة وإيقونية وأنطاكية،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However, when the disciples gathered around him, he rose up and went into the city. And the next day he departed with Barnabas to Derbe. 21 And when they had preached the gospel to that city and made many disciples, they returned to Lystra, Iconium, and Antioch,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Mais les disciples l’entourèrent ; il se leva et rentra dans la ville. Le lendemain, il partit pour Derbe avec Barnabas.21  Après avoir évangélisé cette ville et fait un assez grand nombre de disciples, ils retournèrent à Lystre, à Iconium et à Antioche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9335" name="Group 23"/>
          <p:cNvGraphicFramePr>
            <a:graphicFrameLocks noGrp="1"/>
          </p:cNvGraphicFramePr>
          <p:nvPr/>
        </p:nvGraphicFramePr>
        <p:xfrm>
          <a:off x="0" y="0"/>
          <a:ext cx="9144000" cy="632460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يثبِّتان أنفس التَّلاميذ ويعِظانِهِم أنْ يثبُتوا في الإيمان، وأنَّه بضيقاتٍ كثيرةٍ ينبغي أن ندخل ملكوت الله.</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strengthening the souls of the disciples, exhorting them to continue in the faith, and saying, We must through many tribulations enter the kingdom of God.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ils affermissaient l’âme des disciples, les exhortaient à demeurer dans la foi, et disaient : C’est par beaucoup de tribulations qu’il nous faut entrer dans le royaume de Dieu.</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xfrm>
            <a:off x="468313" y="981075"/>
            <a:ext cx="8229600" cy="2016125"/>
          </a:xfrm>
        </p:spPr>
        <p:txBody>
          <a:bodyPr/>
          <a:lstStyle/>
          <a:p>
            <a:pPr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9367" name="Group 39"/>
          <p:cNvGraphicFramePr>
            <a:graphicFrameLocks noGrp="1"/>
          </p:cNvGraphicFramePr>
          <p:nvPr/>
        </p:nvGraphicFramePr>
        <p:xfrm>
          <a:off x="0" y="0"/>
          <a:ext cx="9144000" cy="6363336"/>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SA" sz="3600" b="0" i="0" u="sng" strike="noStrike" cap="none" normalizeH="0" baseline="0" dirty="0">
                          <a:ln>
                            <a:noFill/>
                          </a:ln>
                          <a:solidFill>
                            <a:srgbClr val="FF9900"/>
                          </a:solidFill>
                          <a:effectLst/>
                          <a:latin typeface="Arial" charset="0"/>
                          <a:cs typeface="Arial" charset="0"/>
                        </a:rPr>
                        <a:t> (</a:t>
                      </a:r>
                      <a:r>
                        <a:rPr kumimoji="0" lang="fr-CA" sz="3600" b="0" i="0" u="sng" strike="noStrike" cap="none" normalizeH="0" baseline="0" dirty="0">
                          <a:ln>
                            <a:noFill/>
                          </a:ln>
                          <a:solidFill>
                            <a:srgbClr val="FF9900"/>
                          </a:solidFill>
                          <a:effectLst/>
                          <a:latin typeface="Arial" charset="0"/>
                          <a:cs typeface="Arial" charset="0"/>
                        </a:rPr>
                        <a:t>13:6, 5</a:t>
                      </a:r>
                      <a:r>
                        <a:rPr kumimoji="0" lang="ar-SA" sz="3600" b="0" i="0" u="sng" strike="noStrike" cap="none" normalizeH="0" baseline="0" dirty="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أُسبِّح الربَّ الذي أحسنَ إليَّ. وأُرتِّل لاِسم الربِّ العالي. أمَّا أنا فعلى رَحمَتِكَ توكَّلتُ. يَبتهِجُ قلبي بخلاصِكَ.</a:t>
                      </a:r>
                      <a:r>
                        <a:rPr kumimoji="0" lang="ar-SA" sz="2800" b="1"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 هللويا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13:6,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will sing to the Lord, Because He has dealt bountifully with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I have trusted in Your mercy; My heart shall rejoice in Your salvation.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13:6,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Je chanterai à l’Éternel, car il m’a fait du bien.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Mais moi, j’ai confiance en ta bonté, Mon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est dans l’allégresse,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7526" name="Rectangle 40"/>
          <p:cNvSpPr>
            <a:spLocks noGrp="1" noChangeArrowheads="1"/>
          </p:cNvSpPr>
          <p:nvPr>
            <p:ph type="ctrTitle"/>
          </p:nvPr>
        </p:nvSpPr>
        <p:spPr/>
        <p:txBody>
          <a:bodyPr/>
          <a:lstStyle/>
          <a:p>
            <a:pPr eaLnBrk="1" hangingPunct="1"/>
            <a:r>
              <a:rPr lang="en-US" sz="1000" dirty="0"/>
              <a:t>2pg</a:t>
            </a:r>
          </a:p>
        </p:txBody>
      </p:sp>
      <p:sp>
        <p:nvSpPr>
          <p:cNvPr id="4" name="Text Box 29">
            <a:hlinkClick r:id="" action="ppaction://macro?name=LetThemExaltHimForBishop"/>
          </p:cNvPr>
          <p:cNvSpPr txBox="1">
            <a:spLocks noChangeArrowheads="1"/>
          </p:cNvSpPr>
          <p:nvPr/>
        </p:nvSpPr>
        <p:spPr bwMode="auto">
          <a:xfrm>
            <a:off x="7010400" y="57150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7680" name="Group 96"/>
          <p:cNvGraphicFramePr>
            <a:graphicFrameLocks noGrp="1"/>
          </p:cNvGraphicFramePr>
          <p:nvPr/>
        </p:nvGraphicFramePr>
        <p:xfrm>
          <a:off x="0" y="76200"/>
          <a:ext cx="9144000" cy="6823457"/>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لوقا ( 5: 17 ـ 26 )</a:t>
                      </a:r>
                      <a:r>
                        <a:rPr kumimoji="0" lang="ar-SA" sz="3600" b="0" i="0" u="sng" strike="noStrike" cap="none" normalizeH="0" baseline="0">
                          <a:ln>
                            <a:noFill/>
                          </a:ln>
                          <a:solidFill>
                            <a:schemeClr val="bg1"/>
                          </a:solidFill>
                          <a:effectLst/>
                          <a:latin typeface="Arial" charset="0"/>
                          <a:cs typeface="Arial" charset="0"/>
                        </a:rPr>
                        <a:t> </a:t>
                      </a:r>
                      <a:endParaRPr kumimoji="0" lang="en-US" sz="36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أحد الأيَّام كان يُعلِّم، وكان الفرِّيسيُّون ومُعلِّمو النَّاموس جالسينَ وهم قد أتوا من كلِّ الجليل واليهوديَّة وأورشليم.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وكانت قوَّة الربِّ لشفائهم.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212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5:17-26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Now it happened on a certain day, as He was teaching, that there were Pharisees and teachers of the law sitting by, who had come out of every town of Galilee, Judea, and Jerusalem. And the power of the Lord was present to heal them.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Luc 5:17-26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Un jour Jésus enseignait. Des Pharisiens et des docteurs de la loi étaient assis ; ils étaient venus de tous les villages de Galilée, de Judée et de Jérusalem ;et la puissance du Seigneur se manifestait par des guérisons.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8550" name="Rectangle 97"/>
          <p:cNvSpPr>
            <a:spLocks noGrp="1" noChangeArrowheads="1"/>
          </p:cNvSpPr>
          <p:nvPr>
            <p:ph type="ctrTitle"/>
          </p:nvPr>
        </p:nvSpPr>
        <p:spPr/>
        <p:txBody>
          <a:bodyPr/>
          <a:lstStyle/>
          <a:p>
            <a:pPr eaLnBrk="1" hangingPunct="1"/>
            <a:r>
              <a:rPr lang="en-US" dirty="0"/>
              <a:t>2g</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8684" name="Group 76"/>
          <p:cNvGraphicFramePr>
            <a:graphicFrameLocks noGrp="1"/>
          </p:cNvGraphicFramePr>
          <p:nvPr/>
        </p:nvGraphicFramePr>
        <p:xfrm>
          <a:off x="76200" y="0"/>
          <a:ext cx="9067800" cy="640080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وإذا برجال قد أحضروا إليه رجلاً مفلوجاً على سرير، وكانوا يُحاولون أن يُدخِلوه ويَضعوه أمامه. ولمَّا لم يَجدوا كيف يُقدِّمونه إليه لسبب الجمع، صعدوا على السَّطح.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behold, men brought on a bed a man who was paralyzed, whom they sought to bring in and lay before Him. 19 And when they could not find how they might bring him in, because of the crowd, they went up on the housetop</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voici que des gens, portant sur un lit un homme qui était paralysé, cherchaient à le faire entrer et à le placer devant lui. 19 Comme ils ne savaient par où l’introduire, à cause de la foule, ils montèrent sur le toit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1562" name="Group 26"/>
          <p:cNvGraphicFramePr>
            <a:graphicFrameLocks noGrp="1"/>
          </p:cNvGraphicFramePr>
          <p:nvPr/>
        </p:nvGraphicFramePr>
        <p:xfrm>
          <a:off x="76200" y="76200"/>
          <a:ext cx="9067800" cy="617220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ودلُّوه مع السرير من على السقف في الوسط قُدَّام يسوع . فلمَّا رأى إيمانهم قال للمفلوج: " أيُّها الإنسان مغفورةٌ لكَ خطاياك".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let him down with his bed through the tiling into the midst before Jesus. 20 When He saw their faith, He said to him, Man, your sins are forgiven you.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 descendirent par une ouverture avec son lit, au milieu (de l’assemblée), devant Jésus. 20  Voyant leur foi, Jésus dit à cet homme : Tes péchés te sont pardonnés.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1707" name="Group 43"/>
          <p:cNvGraphicFramePr>
            <a:graphicFrameLocks noGrp="1"/>
          </p:cNvGraphicFramePr>
          <p:nvPr/>
        </p:nvGraphicFramePr>
        <p:xfrm>
          <a:off x="0" y="0"/>
          <a:ext cx="9144000" cy="677088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فابتدأ الكتبة والفرِّيسيُّون يُفكِّرون قائلين: " مَن هذا الذي يتكلَّم بهذه التجاديف؟ مَن يقدر أن يغفرَ الخطايا إلاَّ الله الواحد وحده؟ " فعلِّم يسوع بأفكارهم، وأجاب وقال لهم: " لماذا تُفكِّرونَ في قلوبكم؟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And the scribes and the Pharisees began to reason, saying, Who is this who speaks blasphemies? Who can forgive sins but God alone? 22 But when Jesus perceived their thoughts, He answered and said to them, Why are you reasoning in your hearts?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Les scribes et les Pharisiens se mirent à raisonner et à dire : Qui est celui–ci qui profère des blasphèmes ? Qui peut pardonner les péchés, si ce n’est Dieu seul ? 22 Jésus connut leurs raisonnements, prit la parole et leur dit : Pourquoi faites–vous de tels raisonnements dans vos coeurs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3785" name="Group 57"/>
          <p:cNvGraphicFramePr>
            <a:graphicFrameLocks noGrp="1"/>
          </p:cNvGraphicFramePr>
          <p:nvPr/>
        </p:nvGraphicFramePr>
        <p:xfrm>
          <a:off x="76200" y="76200"/>
          <a:ext cx="9067800" cy="634416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أيُّما أيسر: أن يُقال مغفورةٌ لكَ خطاياك، أم أن يُقال قُمْ وامشِ؟ ولكن لكي تعلموا أن لاِبن البشر سلطاناً على الأرض أنْ يغفر الخطايا "، قال للمفلوج: " لك أقول قُمْ واحمل سريرك واذهب إلى بيتك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Which is easier, to say, `Your sins are forgiven you,' or to say, `Rise up and walk'? 24 But that you may know that the Son of Man has power on earth to forgive sins--He said to the man who was paralyzed, I say to you, arise, take up your bed, and go to your house. </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Qu’est–ce qui est plus facile de dire : Tes péchés te sont pardonnés, ou de dire : Lève–toi et marche ? 24 Or, afin que vous sachiez que le Fils de l’homme a sur la terre le pouvoir de pardonner les péchés : Je te l’ordonne, dit–il au paralysé, lève–toi, prends ton lit et va dans ta maison.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2740" name="Group 52"/>
          <p:cNvGraphicFramePr>
            <a:graphicFrameLocks noGrp="1"/>
          </p:cNvGraphicFramePr>
          <p:nvPr/>
        </p:nvGraphicFramePr>
        <p:xfrm>
          <a:off x="76200" y="76200"/>
          <a:ext cx="9067800" cy="6356352"/>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فللوقت قام أمامهم، وحمل ما كان راقداً عليه، ومضى إلى بيته وهو يُمجِّد الله. فأخذت الجميع حيرةٌ ومجَّدوا الله. وامتلأُوا خوفاً قائلين: " إنَّنا قد رأينا اليومَ عجائبَ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a:t>
                      </a:r>
                      <a:r>
                        <a:rPr kumimoji="0" lang="en-US" sz="2800" b="0" i="0" u="none" strike="noStrike" cap="none" normalizeH="0" baseline="0">
                          <a:ln>
                            <a:noFill/>
                          </a:ln>
                          <a:solidFill>
                            <a:srgbClr val="FF9900"/>
                          </a:solidFill>
                          <a:effectLst/>
                          <a:latin typeface="Arial" charset="0"/>
                          <a:cs typeface="Arial" charset="0"/>
                        </a:rPr>
                        <a:t>)</a:t>
                      </a:r>
                      <a:r>
                        <a:rPr kumimoji="0" lang="ar-SA" sz="2800" b="0" i="0" u="none" strike="noStrike" cap="none" normalizeH="0" baseline="0">
                          <a:ln>
                            <a:noFill/>
                          </a:ln>
                          <a:solidFill>
                            <a:srgbClr val="FF9900"/>
                          </a:solidFill>
                          <a:effectLst/>
                          <a:latin typeface="Arial" charset="0"/>
                          <a:cs typeface="Arial" charset="0"/>
                        </a:rPr>
                        <a:t>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Immediately he rose up before them, took up what he had been lying on, and departed to his own house, glorifying God. 26 And they were all amazed, and they glorified God and were filled with fear, saying, We have seen strange things today!.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à l’instant, il se leva en leur présence, prit (le lit) sur lequel il était couché et s’en alla dans sa maison en glorifiant Dieu. 26 Tous étaient dans l’étonnement et glorifiaient Dieu ; remplis de crainte ils disaient : Nous avons vu aujourd'hui des choses étranges.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Text Box 3"/>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595" name="Group 11"/>
          <p:cNvGraphicFramePr>
            <a:graphicFrameLocks noGrp="1"/>
          </p:cNvGraphicFramePr>
          <p:nvPr/>
        </p:nvGraphicFramePr>
        <p:xfrm>
          <a:off x="457200" y="685800"/>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Sunday of The Month of Baouna</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لثالث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باؤنة</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Troisième dimanche du mois de </a:t>
                      </a:r>
                      <a:r>
                        <a:rPr kumimoji="0" lang="en-US" sz="4000" b="0" i="0" u="none" strike="noStrike" cap="none" normalizeH="0" baseline="0">
                          <a:ln>
                            <a:noFill/>
                          </a:ln>
                          <a:solidFill>
                            <a:srgbClr val="FF9900"/>
                          </a:solidFill>
                          <a:effectLst/>
                          <a:latin typeface="Arial" charset="0"/>
                          <a:cs typeface="Arial" charset="0"/>
                        </a:rPr>
                        <a:t>Baouna</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1167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61" name="Group 61"/>
          <p:cNvGraphicFramePr>
            <a:graphicFrameLocks noGrp="1"/>
          </p:cNvGraphicFramePr>
          <p:nvPr/>
        </p:nvGraphicFramePr>
        <p:xfrm>
          <a:off x="0" y="0"/>
          <a:ext cx="9144000" cy="64770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 عشية</a:t>
                      </a:r>
                      <a:r>
                        <a:rPr kumimoji="0" lang="ar-SA" sz="3200" b="0" i="0" u="sng" strike="noStrike" cap="none" normalizeH="0" baseline="0" dirty="0">
                          <a:ln>
                            <a:noFill/>
                          </a:ln>
                          <a:solidFill>
                            <a:srgbClr val="FF9900"/>
                          </a:solidFill>
                          <a:effectLst/>
                          <a:latin typeface="Arial" charset="0"/>
                          <a:cs typeface="Arial" charset="0"/>
                        </a:rPr>
                        <a:t>(</a:t>
                      </a:r>
                      <a:r>
                        <a:rPr kumimoji="0" lang="fr-FR" sz="3200" b="0" i="0" u="sng" strike="noStrike" cap="none" normalizeH="0" baseline="0" dirty="0">
                          <a:ln>
                            <a:noFill/>
                          </a:ln>
                          <a:solidFill>
                            <a:srgbClr val="FF9900"/>
                          </a:solidFill>
                          <a:effectLst/>
                          <a:latin typeface="Arial" charset="0"/>
                          <a:cs typeface="Arial" charset="0"/>
                        </a:rPr>
                        <a:t>6:1 -9 </a:t>
                      </a:r>
                      <a:r>
                        <a:rPr kumimoji="0" lang="ar-SA" sz="3200" b="0" i="0" u="sng" strike="noStrike" cap="none" normalizeH="0" baseline="0" dirty="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يا رب لا توبخني بغضبك ولا تؤدبني بغيظك سمع الرب تضرعي.</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الرب يقبل صلاتي. هليلويا</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6:1 - 9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1O LORD, rebuke me not in thine anger, neither chasten me in thy hot displeasure.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9  The LORD hath heard my supplication; the LORD will receive my prayer.</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00"/>
                          </a:solidFill>
                          <a:effectLst/>
                          <a:latin typeface="Arial" charset="0"/>
                          <a:cs typeface="Arial" charset="0"/>
                        </a:rPr>
                        <a:t>Psalms 6:1- 9 </a:t>
                      </a:r>
                      <a:endParaRPr kumimoji="0" lang="fr-FR" sz="3200" b="0" i="0" u="sng"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Seigneur, châtie-moi sans colère, corrige-moi sans fureur.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16 C'est en toi, Seigneur, que j'espère: Tu répondras, Seigneur mon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7766" name="Rectangle 62"/>
          <p:cNvSpPr>
            <a:spLocks noGrp="1" noChangeArrowheads="1"/>
          </p:cNvSpPr>
          <p:nvPr>
            <p:ph type="ctrTitle"/>
          </p:nvPr>
        </p:nvSpPr>
        <p:spPr/>
        <p:txBody>
          <a:bodyPr/>
          <a:lstStyle/>
          <a:p>
            <a:pPr eaLnBrk="1" hangingPunct="1"/>
            <a:r>
              <a:rPr lang="en-US" sz="1000" dirty="0"/>
              <a:t>3pv</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523" name="Group 75"/>
          <p:cNvGraphicFramePr>
            <a:graphicFrameLocks noGrp="1"/>
          </p:cNvGraphicFramePr>
          <p:nvPr/>
        </p:nvGraphicFramePr>
        <p:xfrm>
          <a:off x="0" y="0"/>
          <a:ext cx="9144000" cy="6553200"/>
        </p:xfrm>
        <a:graphic>
          <a:graphicData uri="http://schemas.openxmlformats.org/drawingml/2006/table">
            <a:tbl>
              <a:tblPr/>
              <a:tblGrid>
                <a:gridCol w="4953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متى</a:t>
                      </a:r>
                      <a:r>
                        <a:rPr kumimoji="0" lang="en-CA" sz="3200" b="0" i="0" u="sng" strike="noStrike" cap="none" normalizeH="0" baseline="0">
                          <a:ln>
                            <a:noFill/>
                          </a:ln>
                          <a:solidFill>
                            <a:srgbClr val="FF9900"/>
                          </a:solidFill>
                          <a:effectLst/>
                          <a:latin typeface="Arial" charset="0"/>
                          <a:cs typeface="Arial" charset="0"/>
                        </a:rPr>
                        <a:t>)</a:t>
                      </a:r>
                      <a:r>
                        <a:rPr kumimoji="0" lang="ar-SA"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7 : 7 – 12 </a:t>
                      </a:r>
                      <a:r>
                        <a:rPr kumimoji="0" lang="ar-EG" sz="3200" b="0" i="0" u="sng" strike="noStrike" cap="none" normalizeH="0" baseline="0">
                          <a:ln>
                            <a:noFill/>
                          </a:ln>
                          <a:solidFill>
                            <a:srgbClr val="FF9900"/>
                          </a:solidFill>
                          <a:effectLst/>
                          <a:latin typeface="Arial" charset="0"/>
                          <a:cs typeface="Arial" charset="0"/>
                        </a:rPr>
                        <a:t>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اسألوا تعطوا.اطلبوا تجدوا.اقرعوا يفتح لكم.لان كل من يسأل يأخذ.ومن يطلب يجد.ومن يقرع يفتح له.</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7 : 7 - 12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7 Ask, and it shall be given you; seek, and ye shall find; knock, and it shall be opened unto you: 8  For every one that asketh receiveth; and he that seeketh findeth; and to him that knocketh it shall be opened.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Mathieu </a:t>
                      </a:r>
                      <a:r>
                        <a:rPr kumimoji="0" lang="fr-FR" sz="2800" b="0" i="0" u="sng" strike="noStrike" cap="none" normalizeH="0" baseline="0">
                          <a:ln>
                            <a:noFill/>
                          </a:ln>
                          <a:solidFill>
                            <a:srgbClr val="FF9900"/>
                          </a:solidFill>
                          <a:effectLst/>
                          <a:latin typeface="Arial" charset="0"/>
                          <a:cs typeface="Arial" charset="0"/>
                        </a:rPr>
                        <a:t>7 : 7 - 12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Demandez, on vous donnera; cherchez, vous trouverez; frappez, on vous ouvrira. 8 En effet, quiconque demande reçoit, qui cherche trouve, à qui frappe on ouvrira.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8790" name="Rectangle 76"/>
          <p:cNvSpPr>
            <a:spLocks noGrp="1" noChangeArrowheads="1"/>
          </p:cNvSpPr>
          <p:nvPr>
            <p:ph type="ctrTitle"/>
          </p:nvPr>
        </p:nvSpPr>
        <p:spPr/>
        <p:txBody>
          <a:bodyPr/>
          <a:lstStyle/>
          <a:p>
            <a:pPr eaLnBrk="1" hangingPunct="1"/>
            <a:r>
              <a:rPr lang="en-US" dirty="0"/>
              <a:t>3v</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539" name="Group 67"/>
          <p:cNvGraphicFramePr>
            <a:graphicFrameLocks noGrp="1"/>
          </p:cNvGraphicFramePr>
          <p:nvPr/>
        </p:nvGraphicFramePr>
        <p:xfrm>
          <a:off x="0" y="76200"/>
          <a:ext cx="9067800" cy="684708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 اي انسان منكم اذا سأله ابنه خبزا يعطيه حجرا. وان سأله سمكة يعطيه حية. فان كنتم وانتم اشرار تعرفون ان تعطوا اولادكم عطايا جيدة فكم بالحري ابوكم الذي في السموات يهب خيرات للذين يسألونه.</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9 Or what man is there of you, whom if his son ask bread, will he give him a stone? 10  Or if he ask a fish, will he give him a serpent? 11 If ye then, being evil, know how to give good gifts unto your children, how much more shall your Father which is in heaven give good things to them that ask him?</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Ou encore, qui d'entre vous, si son fils lui demande du pain, lui donnera une pierre? 10 Ou s'il demande un poisson, lui donnera-t-il un serpent? 11 Si donc vous, qui êtes mauvais, savez donner de bonnes choses à vos enfants, combien plus votre Père qui est aux cieux, donnera-t-il de bonnes choses à ceux qui le lui demandent.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618" name="Group 50"/>
          <p:cNvGraphicFramePr>
            <a:graphicFrameLocks noGrp="1"/>
          </p:cNvGraphicFramePr>
          <p:nvPr/>
        </p:nvGraphicFramePr>
        <p:xfrm>
          <a:off x="0" y="76200"/>
          <a:ext cx="9144000" cy="58674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فكل ما تريدون ان يفعل الناس بكم افعلوا هكذا انتم ايضا بهم.لان هذا هو الناموس والانبياء</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2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Therefore all things whatsoever ye would that men should do to you, do ye even so to them: for this is the law and the prophets.</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12</a:t>
                      </a:r>
                      <a:r>
                        <a:rPr kumimoji="0" lang="fr-FR" sz="2800" b="0" i="0" u="none" strike="noStrike" cap="none" normalizeH="0" baseline="0">
                          <a:ln>
                            <a:noFill/>
                          </a:ln>
                          <a:solidFill>
                            <a:schemeClr val="bg1"/>
                          </a:solidFill>
                          <a:effectLst/>
                          <a:latin typeface="Arial" charset="0"/>
                          <a:cs typeface="Arial" charset="0"/>
                        </a:rPr>
                        <a:t> Ainsi, tout ce que vous voulez que les hommes fassent pour vous, faites-le vous mêmes pour eux: c'est la Loi et les Prophètes.</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0838" name="Text Box 21">
            <a:hlinkClick r:id="rId2" action="ppaction://hlinkpres?slideindex=558&amp;slidetitle=GOSPEL RESPONSE مرد الأنجيل RÉPONSE DE L’ÉVANGILE"/>
          </p:cNvPr>
          <p:cNvSpPr txBox="1">
            <a:spLocks noChangeArrowheads="1"/>
          </p:cNvSpPr>
          <p:nvPr/>
        </p:nvSpPr>
        <p:spPr bwMode="auto">
          <a:xfrm>
            <a:off x="5867400" y="6172200"/>
            <a:ext cx="3276600" cy="523875"/>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sz="1400">
                <a:solidFill>
                  <a:schemeClr val="bg1"/>
                </a:solidFill>
              </a:rPr>
              <a:t>تكملة رفع بخور</a:t>
            </a:r>
            <a:endParaRPr lang="en-CA" sz="1400">
              <a:solidFill>
                <a:schemeClr val="bg1"/>
              </a:solidFill>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 و أنجيل  باكر</a:t>
            </a:r>
          </a:p>
          <a:p>
            <a:pPr algn="ctr" rtl="1"/>
            <a:r>
              <a:rPr lang="fr-FR" sz="4400" u="sng">
                <a:solidFill>
                  <a:srgbClr val="FF9933"/>
                </a:solidFill>
              </a:rPr>
              <a:t>Psaume et Évangile du Matin</a:t>
            </a:r>
          </a:p>
        </p:txBody>
      </p:sp>
      <p:pic>
        <p:nvPicPr>
          <p:cNvPr id="12185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675" name="Group 59"/>
          <p:cNvGraphicFramePr>
            <a:graphicFrameLocks noGrp="1"/>
          </p:cNvGraphicFramePr>
          <p:nvPr/>
        </p:nvGraphicFramePr>
        <p:xfrm>
          <a:off x="0" y="0"/>
          <a:ext cx="9144000" cy="662940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 باكر</a:t>
                      </a:r>
                      <a:r>
                        <a:rPr kumimoji="0" lang="ar-SA" sz="3200" b="0" i="0" u="sng" strike="noStrike" cap="none" normalizeH="0" baseline="0" dirty="0">
                          <a:ln>
                            <a:noFill/>
                          </a:ln>
                          <a:solidFill>
                            <a:srgbClr val="FF9900"/>
                          </a:solidFill>
                          <a:effectLst/>
                          <a:latin typeface="Arial" charset="0"/>
                          <a:cs typeface="Arial" charset="0"/>
                        </a:rPr>
                        <a:t> (</a:t>
                      </a:r>
                      <a:r>
                        <a:rPr kumimoji="0" lang="fr-CA" sz="3200" b="0" i="0" u="sng" strike="noStrike" cap="none" normalizeH="0" baseline="0" dirty="0">
                          <a:ln>
                            <a:noFill/>
                          </a:ln>
                          <a:solidFill>
                            <a:srgbClr val="FF9900"/>
                          </a:solidFill>
                          <a:effectLst/>
                          <a:latin typeface="Arial" charset="0"/>
                          <a:cs typeface="Arial" charset="0"/>
                        </a:rPr>
                        <a:t>38 : 22, 23</a:t>
                      </a:r>
                      <a:r>
                        <a:rPr kumimoji="0" lang="ar-SA" sz="3200" b="0" i="0" u="sng" strike="noStrike" cap="none" normalizeH="0" baseline="0" dirty="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لا تتركني يا رب.يا الهي لا تبعد عني. اسرع الى معونتي</a:t>
                      </a:r>
                      <a:endParaRPr kumimoji="0" lang="en-CA" sz="36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يا رب يا خلاصي</a:t>
                      </a:r>
                      <a:r>
                        <a:rPr kumimoji="0" lang="en-CA" sz="36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هلليلويا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a:t>
                      </a:r>
                      <a:r>
                        <a:rPr kumimoji="0" lang="fr-CA" sz="3200" b="0" i="0" u="sng" strike="noStrike" cap="none" normalizeH="0" baseline="0">
                          <a:ln>
                            <a:noFill/>
                          </a:ln>
                          <a:solidFill>
                            <a:srgbClr val="FF9900"/>
                          </a:solidFill>
                          <a:effectLst/>
                          <a:latin typeface="Arial" charset="0"/>
                          <a:cs typeface="Arial" charset="0"/>
                        </a:rPr>
                        <a:t>38 : 22, 23</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Do not forsake me, O LORD; O my God, be not far from 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Make haste to help me, O Lord, my salvation!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38 : 22,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Seigneur, ne m'abandonne pas. Mon Dieu, ne reste pas si loin.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Vite, à l'aide, toi, Seigneur, mon salut,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2886" name="Rectangle 60"/>
          <p:cNvSpPr>
            <a:spLocks noGrp="1" noChangeArrowheads="1"/>
          </p:cNvSpPr>
          <p:nvPr>
            <p:ph type="ctrTitle"/>
          </p:nvPr>
        </p:nvSpPr>
        <p:spPr/>
        <p:txBody>
          <a:bodyPr/>
          <a:lstStyle/>
          <a:p>
            <a:pPr eaLnBrk="1" hangingPunct="1"/>
            <a:r>
              <a:rPr lang="en-US" sz="1000" dirty="0"/>
              <a:t>3pm</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724" name="Group 60"/>
          <p:cNvGraphicFramePr>
            <a:graphicFrameLocks noGrp="1"/>
          </p:cNvGraphicFramePr>
          <p:nvPr/>
        </p:nvGraphicFramePr>
        <p:xfrm>
          <a:off x="0" y="0"/>
          <a:ext cx="9144000" cy="6400800"/>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 لوقا</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24:1-12</a:t>
                      </a:r>
                      <a:r>
                        <a:rPr kumimoji="0" lang="ar-EG" sz="3200" b="0" i="0" u="sng" strike="noStrike" cap="none" normalizeH="0" baseline="0">
                          <a:ln>
                            <a:noFill/>
                          </a:ln>
                          <a:solidFill>
                            <a:srgbClr val="FF9900"/>
                          </a:solidFill>
                          <a:effectLst/>
                          <a:latin typeface="Arial" charset="0"/>
                          <a:cs typeface="Arial" charset="0"/>
                        </a:rPr>
                        <a:t>)</a:t>
                      </a:r>
                      <a:r>
                        <a:rPr kumimoji="0" lang="ar-SA" sz="3600" b="0" i="0" u="sng" strike="noStrike" cap="none" normalizeH="0" baseline="0">
                          <a:ln>
                            <a:noFill/>
                          </a:ln>
                          <a:solidFill>
                            <a:schemeClr val="bg1"/>
                          </a:solidFill>
                          <a:effectLst/>
                          <a:latin typeface="Arial" charset="0"/>
                          <a:cs typeface="Arial" charset="0"/>
                        </a:rPr>
                        <a:t> </a:t>
                      </a:r>
                      <a:endParaRPr kumimoji="0" lang="en-CA" sz="36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في اول الاسبوع اول الفجر أتين الى القبر حاملات الحنوط الذي أعددنه ومعهنّ اناس</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فوجدن الحجر مدحرجا عن القبر</a:t>
                      </a:r>
                      <a:r>
                        <a:rPr kumimoji="0" lang="en-CA"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24:1-12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on the first day of the week, very early in the morning, they, and certain other women with them, came to the tomb bringing the spices which they had prepared. 2 But they found the stone rolled away from the tomb.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Luc 24:1-12</a:t>
                      </a:r>
                      <a:endParaRPr kumimoji="0" lang="ar-EG"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Le premier jour de la semaine, elles se rendirent à la tombe de grand matin, en apportant les aromates qu’elles avaient préparés. 2 Elles trouvèrent que la pierre avait été roulée de devant le tombeau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3910" name="Rectangle 61"/>
          <p:cNvSpPr>
            <a:spLocks noGrp="1" noChangeArrowheads="1"/>
          </p:cNvSpPr>
          <p:nvPr>
            <p:ph type="ctrTitle"/>
          </p:nvPr>
        </p:nvSpPr>
        <p:spPr/>
        <p:txBody>
          <a:bodyPr/>
          <a:lstStyle/>
          <a:p>
            <a:pPr eaLnBrk="1" hangingPunct="1"/>
            <a:r>
              <a:rPr lang="en-US" sz="1000" dirty="0"/>
              <a:t>3m</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739" name="Group 51"/>
          <p:cNvGraphicFramePr>
            <a:graphicFrameLocks noGrp="1"/>
          </p:cNvGraphicFramePr>
          <p:nvPr/>
        </p:nvGraphicFramePr>
        <p:xfrm>
          <a:off x="0" y="0"/>
          <a:ext cx="9144000" cy="6631878"/>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فدخلن ولم يجدن جسد الرب يسوع</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وفيما هنّ محتارات في ذلك اذا رجلان وقفا بهنّ بثياب براقة</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واذ كنّ خائفات ومنكسات وجوههنّ الى الارض</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752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Then they went in and did not find the body of the Lord Jesus. 4 And it happened, as they were greatly perplexed about this, that behold, two men stood by them in shining garments. 5 Then, as they were afraid and bowed their faces to the earth,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elles entrèrent, mais ne trouvèrent pas le corps du Seigneur Jésus.4  Comme elles étaient perplexes à ce sujet, voici que deux hommes se présentèrent à elles en habits resplendissants. 5 Toutes craintives,elles baissèrent le visage vers la terre ;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9322" name="Group 58"/>
          <p:cNvGraphicFramePr>
            <a:graphicFrameLocks noGrp="1"/>
          </p:cNvGraphicFramePr>
          <p:nvPr/>
        </p:nvGraphicFramePr>
        <p:xfrm>
          <a:off x="0" y="0"/>
          <a:ext cx="9144000" cy="6920232"/>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قالا لهنّ.لماذا تطلبن الحي بين الاموات</a:t>
                      </a:r>
                      <a:r>
                        <a:rPr kumimoji="0" lang="en-CA"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ليس هو ههنا لكنه قام.اذكرن كيف كلمكنّ وهو بعد في الجليل</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قائلا انه ينبغي ان يسلّم ابن الانسان في ايدي اناس خطاة ويصلب وفي اليوم الثالث يقوم</a:t>
                      </a:r>
                      <a:r>
                        <a:rPr kumimoji="0" lang="en-CA"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said to them, Why do you seek the living among the dead? 6 He is not here, but is risen! Remember how He spoke to you when He was still in Galilee, 7 saying, `The Son of Man must be delivered into the hands of sinful men, and be crucified, and the third day rise again.'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ils leur dirent : Pourquoi cherchez–vous le vivant parmi les morts ?6 Il n’est pas ici, mais il est ressuscité. Souvenez–vous de quelle manière il vous a parlé, lorsqu’il était encore en Galilée 7 et qu’il disait : Il faut que le Fils de l’homme soit livré entre les mains des pécheurs qu’il soit crucifié et qu’il ressuscite le troisième jour.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387" name="Group 27"/>
          <p:cNvGraphicFramePr>
            <a:graphicFrameLocks noGrp="1"/>
          </p:cNvGraphicFramePr>
          <p:nvPr/>
        </p:nvGraphicFramePr>
        <p:xfrm>
          <a:off x="0" y="76200"/>
          <a:ext cx="8991600" cy="6553200"/>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فتذكرن كلامه</a:t>
                      </a:r>
                      <a:r>
                        <a:rPr kumimoji="0" lang="en-CA"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ورجعن من القبر واخبرن الاحد عشر وجميع الباقين بهذا كله</a:t>
                      </a:r>
                      <a:r>
                        <a:rPr kumimoji="0" lang="en-CA"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they remembered His words. 9 Then they returned from the tomb and told all these things to the eleven and to all the rest.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elles se souvinrent des paroles de Jésus. 9  Du tombeau elles s’en retournèrent pour annoncer tout cela aux onze et à tous les autres.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332" name="Group 44"/>
          <p:cNvGraphicFramePr>
            <a:graphicFrameLocks noGrp="1"/>
          </p:cNvGraphicFramePr>
          <p:nvPr/>
        </p:nvGraphicFramePr>
        <p:xfrm>
          <a:off x="0" y="0"/>
          <a:ext cx="9144000" cy="662940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مريم المجدلية ويونّا ومريم ام يعقوب والباقيات معهنّ اللواتي قلن هذا للرسل</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فتراءى كلامهنّ لهم كالهذيان ولم يصدقوهنّ</a:t>
                      </a:r>
                      <a:r>
                        <a:rPr kumimoji="0" lang="en-CA"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It was Mary Magdalene, Joanna, Mary the mother of James, and the other women with them, who told these things to the apostles. 11 And their words seemed to them like idle tales, and they did not believe them.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C’étaient Marie–Madeleine, Jeanne, Marie (mère) de Jacques ; et les autres avec elles le dirent aux apôtres ;11 mais ces paroles leur apparurent comme une niaiserie et ils ne crurent pas ces femmes.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746" name="Group 34"/>
          <p:cNvGraphicFramePr>
            <a:graphicFrameLocks noGrp="1"/>
          </p:cNvGraphicFramePr>
          <p:nvPr/>
        </p:nvGraphicFramePr>
        <p:xfrm>
          <a:off x="0" y="0"/>
          <a:ext cx="9144000" cy="601980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 بطرس وركض الى القبر فانحنى ونظر الاكفان موضوعة وحدها مضى متعجبا في نفسه مما كان</a:t>
                      </a:r>
                      <a:r>
                        <a:rPr kumimoji="0" lang="ar-EG" sz="3200" b="0" i="0" u="none" strike="noStrike" cap="none" normalizeH="0" baseline="0">
                          <a:ln>
                            <a:noFill/>
                          </a:ln>
                          <a:solidFill>
                            <a:schemeClr val="bg1"/>
                          </a:solidFill>
                          <a:effectLst/>
                          <a:latin typeface="Arial" charset="0"/>
                          <a:cs typeface="Arial" charset="0"/>
                        </a:rPr>
                        <a:t>    </a:t>
                      </a:r>
                      <a:r>
                        <a:rPr kumimoji="0" lang="en-CA" sz="32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rgbClr val="FF9900"/>
                          </a:solidFill>
                          <a:effectLst/>
                          <a:latin typeface="Arial" charset="0"/>
                          <a:cs typeface="Arial" charset="0"/>
                        </a:rPr>
                        <a:t>(</a:t>
                      </a:r>
                      <a:r>
                        <a:rPr kumimoji="0" lang="ar-SA" sz="2800" b="0" i="0" u="none" strike="noStrike" cap="none" normalizeH="0" baseline="0">
                          <a:ln>
                            <a:noFill/>
                          </a:ln>
                          <a:solidFill>
                            <a:srgbClr val="FF9900"/>
                          </a:solidFill>
                          <a:effectLst/>
                          <a:latin typeface="Arial" charset="0"/>
                          <a:cs typeface="Arial" charset="0"/>
                        </a:rPr>
                        <a:t>المجد للـه دائماً</a:t>
                      </a:r>
                      <a:r>
                        <a:rPr kumimoji="0" lang="ar-SA" sz="2800" b="1" i="0" u="none" strike="noStrike" cap="none" normalizeH="0" baseline="0">
                          <a:ln>
                            <a:noFill/>
                          </a:ln>
                          <a:solidFill>
                            <a:srgbClr val="FF9900"/>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038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Peter arose and ran to the tomb; and stooping down, he saw the linen cloths lying by themselves; and he departed, marveling to himself at what had happened.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Pierre se leva et courut au tombeau. En se baissant il ne vit que les bandelettes qui étaient à terre ; puis il s’en alla chez lui, dans l’étonnement de ce qui était arrivé.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9030" name="Text Box 22">
            <a:hlinkClick r:id="rId2" action="ppaction://hlinkpres?slideindex=558&amp;slidetitle=GOSPEL RESPONSE مرد الأنجيل RÉPONSE DE L’ÉVANGILE"/>
          </p:cNvPr>
          <p:cNvSpPr txBox="1">
            <a:spLocks noChangeArrowheads="1"/>
          </p:cNvSpPr>
          <p:nvPr/>
        </p:nvSpPr>
        <p:spPr bwMode="auto">
          <a:xfrm>
            <a:off x="6248400" y="6119813"/>
            <a:ext cx="2895600" cy="522287"/>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sz="1400">
                <a:solidFill>
                  <a:schemeClr val="bg1"/>
                </a:solidFill>
              </a:rPr>
              <a:t>تكملة رفع بخور</a:t>
            </a:r>
            <a:endParaRPr lang="en-CA" sz="1400">
              <a:solidFill>
                <a:schemeClr val="bg1"/>
              </a:solidFill>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3005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endParaRPr lang="en-CA" sz="2800">
              <a:solidFill>
                <a:schemeClr val="bg1"/>
              </a:solidFill>
              <a:latin typeface="Avva_Shenouda" pitchFamily="34" charset="0"/>
            </a:endParaRPr>
          </a:p>
        </p:txBody>
      </p:sp>
      <p:sp>
        <p:nvSpPr>
          <p:cNvPr id="1300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b="1">
                <a:solidFill>
                  <a:schemeClr val="bg1"/>
                </a:solidFill>
              </a:rPr>
              <a:t>THE PAULINE EPISTLE</a:t>
            </a:r>
          </a:p>
        </p:txBody>
      </p:sp>
      <p:pic>
        <p:nvPicPr>
          <p:cNvPr id="13005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853" name="Group 93"/>
          <p:cNvGraphicFramePr>
            <a:graphicFrameLocks noGrp="1"/>
          </p:cNvGraphicFramePr>
          <p:nvPr/>
        </p:nvGraphicFramePr>
        <p:xfrm>
          <a:off x="0" y="0"/>
          <a:ext cx="9144000" cy="6682488"/>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a:t>
                      </a:r>
                      <a:r>
                        <a:rPr kumimoji="0" lang="ar-EG" sz="3200" b="0" i="0" u="sng" strike="noStrike" cap="none" normalizeH="0" baseline="0">
                          <a:ln>
                            <a:noFill/>
                          </a:ln>
                          <a:solidFill>
                            <a:srgbClr val="FF9900"/>
                          </a:solidFill>
                          <a:effectLst/>
                          <a:latin typeface="Arial" charset="0"/>
                          <a:cs typeface="Arial" charset="0"/>
                        </a:rPr>
                        <a:t>الأولى</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كورونثوس ( 4:1-16)</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فليحسبنا الانسان كخدام المسيح ووكلاء سرائر الله.  ثم يسأل في الوكلاء لكي يوجد الانسان امينا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انا فاقلّ شيء عندي ان يحكم فيّ منكم او من يوم بشر.بل لست احكم في نفسي ايضا.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450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sng" strike="noStrike" cap="none" normalizeH="0" baseline="0">
                          <a:ln>
                            <a:noFill/>
                          </a:ln>
                          <a:solidFill>
                            <a:srgbClr val="FF9900"/>
                          </a:solidFill>
                          <a:effectLst/>
                          <a:latin typeface="Arial" charset="0"/>
                          <a:cs typeface="Arial" charset="0"/>
                        </a:rPr>
                        <a:t>1 Corinthians 4: 1 – 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Let a man so consider us, as servants of Christ and stewards of the mysteries of God.  Moreover it is required in stewards that one be found faithful.  But with me it is a very small thing that I should be judged by you or by a human court.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4 : 1 - 16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Qu'on nous considère donc comme des serviteurs du Christ, et des intendants des mystères de Dieu. Or, ce qu'on demande en fin de compte à des intendants, c'est de se montrer fidèles. Pour moi, il m'importe fort peu d'être jugé par vous ou par un tribunal humain.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1078" name="Rectangle 94"/>
          <p:cNvSpPr>
            <a:spLocks noGrp="1" noChangeArrowheads="1"/>
          </p:cNvSpPr>
          <p:nvPr>
            <p:ph type="ctrTitle"/>
          </p:nvPr>
        </p:nvSpPr>
        <p:spPr/>
        <p:txBody>
          <a:bodyPr/>
          <a:lstStyle/>
          <a:p>
            <a:pPr eaLnBrk="1" hangingPunct="1"/>
            <a:r>
              <a:rPr lang="en-US" dirty="0"/>
              <a:t>3p</a:t>
            </a: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859" name="Group 75"/>
          <p:cNvGraphicFramePr>
            <a:graphicFrameLocks noGrp="1"/>
          </p:cNvGraphicFramePr>
          <p:nvPr/>
        </p:nvGraphicFramePr>
        <p:xfrm>
          <a:off x="76200" y="0"/>
          <a:ext cx="9067800" cy="684708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لست اشعر بشيء في ذاتي.لكنني لست بذلك مبررا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الذي يحكم فيّ هو الرب. اذا لا تحكموا في شيء قبل الوقت حتى يأتي الرب الذي سينير خفايا الظلام ويظهر آراء القلوب.</a:t>
                      </a:r>
                      <a:r>
                        <a:rPr kumimoji="0" lang="ar-EG" sz="32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In fact, I do not even judge myself.  For I know nothing against myself, yet I am not justified by this; but He who judges me is the Lord.  Therefore judge nothing before the time, until the Lord comes, who will both bring to light the hidden things of darkness and reveal the counsels of the hearts.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ne me juge pas non plus moi-même.	Ma conscience, certes, ne me reproche rien, mais ce n'est pas cela qui me justifie; celui qui me juge, c'est le Seigneur. Par conséquent, ne jugez pas avant le temps, avant que vienne le Seigneur. C'est lui qui éclairera ce qui est caché dans les ténèbres et mettra en évidence les desseins des coeurs.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431" name="Group 47"/>
          <p:cNvGraphicFramePr>
            <a:graphicFrameLocks noGrp="1"/>
          </p:cNvGraphicFramePr>
          <p:nvPr/>
        </p:nvGraphicFramePr>
        <p:xfrm>
          <a:off x="0" y="0"/>
          <a:ext cx="9144000" cy="677088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وحينئذ يكون المدح لكل واحد من الله فهذا ايها الاخوة حولته تشبيها الى نفسي والى أبلوس من اجلكم لكي تتعلّموا فينا ان لا تفتكروا فوق ما هو مكتوب كي لا ينتفخ احد لاجل الواحد على الآخر.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Then each one's praise will come from God.  Now these things, brethren, I have figuratively transferred to myself and Apollos for your sakes, that you may learn in us not to think beyond what is written, that none of you may be puffed up on behalf of one against the other.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Alors chacun recevra de Dieu la louange qui lui revient. C'est à cause de vous, frères, que j'ai présenté cela sous une autre forme, en l'appliquant à Apollos et à moi-même, afin qu'à notre exemple vous appreniez à ne pas vous enfler d'orgueil en prenant le parti de l'un contre l'autre.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364" name="Group 36"/>
          <p:cNvGraphicFramePr>
            <a:graphicFrameLocks noGrp="1"/>
          </p:cNvGraphicFramePr>
          <p:nvPr/>
        </p:nvGraphicFramePr>
        <p:xfrm>
          <a:off x="0" y="76200"/>
          <a:ext cx="9144000" cy="6847080"/>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من يميّزك واي شيء لك لم تأخذه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كنت قد اخذت فلماذا تفتخر كانك لم تأخذ.انكم قد شبعتم قد استغنيتم.ملكتم بدوننا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وليتكم ملكتم لنملك نحن ايضا معكم.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For who makes you differ from another? And what do you have that you did not receive? Now if you did indeed receive it, why do you boast as if you had not received it?  You are already full! You are already rich! You have reigned as kings without us; and indeed I could wish you did reign, that we also might reign with you!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te distingue en effet? Qu'as-tu que tu n'aies reçu? Et si tu l'as reçu, pourquoi t'enorgueillir comme si tu ne l'avais pas reçu. Déjà vous êtes rassasiés! Déjà vous êtes riches! Sans nous vous êtes rois! Ah! Que ne l'êtes-vous pour que, nous aussi, nous puissions régner avec vous!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874" name="Group 66"/>
          <p:cNvGraphicFramePr>
            <a:graphicFrameLocks noGrp="1"/>
          </p:cNvGraphicFramePr>
          <p:nvPr/>
        </p:nvGraphicFramePr>
        <p:xfrm>
          <a:off x="0" y="76200"/>
          <a:ext cx="8991600" cy="6204840"/>
        </p:xfrm>
        <a:graphic>
          <a:graphicData uri="http://schemas.openxmlformats.org/drawingml/2006/table">
            <a:tbl>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ارى ان الله ابرزنا نحن الرسل آخرين كاننا محكوم علينا بالموت.لاننا صرنا منظرا للعالم للملائكة والناس. نحن جهال من اجل المسيح واما انتم فحكماء في المسيح.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For I think that God has displayed us, the apostles, last, as men condemned to death; for we have been made a spectacle to the world, both to angels and to men.  We are fools for Christ's sake, but you are wise in Christ!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je pense que Dieu nous a exposés, nous les apôtres, à la dernière place, comme des condamnés à mort: nous avons été donnés en spectacle au monde, aux anges et aux hommes. Nous sommes fous à cause du Christ, mais vous, vous êtes sages en Christ;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727" name="Group 15"/>
          <p:cNvGraphicFramePr>
            <a:graphicFrameLocks noGrp="1"/>
          </p:cNvGraphicFramePr>
          <p:nvPr/>
        </p:nvGraphicFramePr>
        <p:xfrm>
          <a:off x="0" y="76200"/>
          <a:ext cx="8991600" cy="5943600"/>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نحن ضعفاء واما انتم فاقوياء.انتم مكرمون واما نحن فبلا كرامة. الى هذه الساعة نجوع ونعطش ونعرى ونلكم وليس لنا اقامة.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We are weak, but you are strong! You are distinguished, but we are dishonoured! To the present hour we both hunger and thirst, and we are poorly clothed, and beaten, and homeless.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nous sommes faibles, vous êtes forts; vous êtes à l'honneur, nous sommes méprisés. A cette heure encore, nous avons faim, nous avons soif, nous sommes nus, maltraités, vagabonds,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468" name="Group 60"/>
          <p:cNvGraphicFramePr>
            <a:graphicFrameLocks noGrp="1"/>
          </p:cNvGraphicFramePr>
          <p:nvPr/>
        </p:nvGraphicFramePr>
        <p:xfrm>
          <a:off x="0" y="0"/>
          <a:ext cx="9144000" cy="60198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ونتعب عاملين بايدينا.نشتم فنبارك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نضطهد فنحتمل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يفترى علينا فنعظ</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صرنا كاقذار العالم ووسخ كل شيء الى الآن.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we labor, working with our own hands. Being reviled, we bless; being persecuted, we endure; being defamed, we entreat. We have been made as the filth of the world, the off scouring of all things until now.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nous peinons en travaillant de nos mains. On nous insulte, nous bénissons; on nous persécute, nous endurons; on nous calomnie, nous consolons. Nous sommes jusqu'à présent, pour ainsi dire, les ordures du monde, le déchet de l'univers.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493" name="Group 61"/>
          <p:cNvGraphicFramePr>
            <a:graphicFrameLocks noGrp="1"/>
          </p:cNvGraphicFramePr>
          <p:nvPr/>
        </p:nvGraphicFramePr>
        <p:xfrm>
          <a:off x="0" y="76200"/>
          <a:ext cx="9144000" cy="677088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لكي اخجلكم اكتب بهذا بل كاولادي الاحباء انذركم. لانه وان كان لكم ربوات من المرشدين في المسيح لكن ليس آباء كثيرون.لاني انا ولدتكم في المسيح يسوع بالانجيل. فاطلب اليكم ان تكونوا متمثلين بي</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1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I do not write these things to shame you, but as my beloved children I warn you.  For though you might have ten thousand instructors in Christ, yet you do not have many fathers; for in Christ Jesus I have begotten you through the gospel.  Therefore I urge you, imitate me.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ne vous écris pas cela pour vous faire honte, mais pour vous avertir, comme mes enfants bien-aimés. En effet, quand vous auriez dix mille pédagogues en Christ, vous n'avez pas plusieurs pères. C'est moi qui, par l'Évangile, vous ai engendrés en Jésus Christ. Je vous exhorte donc: soyez mes imitateurs.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1402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a:solidFill>
                  <a:schemeClr val="bg1"/>
                </a:solidFill>
              </a:rPr>
              <a:t>THE CATHOLIC EPISTLE</a:t>
            </a:r>
          </a:p>
        </p:txBody>
      </p:sp>
      <p:pic>
        <p:nvPicPr>
          <p:cNvPr id="14029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928" name="Group 72"/>
          <p:cNvGraphicFramePr>
            <a:graphicFrameLocks noGrp="1"/>
          </p:cNvGraphicFramePr>
          <p:nvPr/>
        </p:nvGraphicFramePr>
        <p:xfrm>
          <a:off x="0" y="0"/>
          <a:ext cx="9144000" cy="6790056"/>
        </p:xfrm>
        <a:graphic>
          <a:graphicData uri="http://schemas.openxmlformats.org/drawingml/2006/table">
            <a:tbl>
              <a:tblPr/>
              <a:tblGrid>
                <a:gridCol w="3962400">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tblGrid>
              <a:tr h="2057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بطرس الرسول ا</a:t>
                      </a:r>
                      <a:r>
                        <a:rPr kumimoji="0" lang="ar-EG" sz="3200" b="0" i="0" u="sng" strike="noStrike" cap="none" normalizeH="0" baseline="0">
                          <a:ln>
                            <a:noFill/>
                          </a:ln>
                          <a:solidFill>
                            <a:srgbClr val="FF9900"/>
                          </a:solidFill>
                          <a:effectLst/>
                          <a:latin typeface="Arial" charset="0"/>
                          <a:cs typeface="Arial" charset="0"/>
                        </a:rPr>
                        <a:t>الثانية</a:t>
                      </a:r>
                      <a:r>
                        <a:rPr kumimoji="0" lang="ar-SA" sz="3200" b="0" i="0" u="sng" strike="noStrike" cap="none" normalizeH="0" baseline="0">
                          <a:ln>
                            <a:noFill/>
                          </a:ln>
                          <a:solidFill>
                            <a:srgbClr val="FF9900"/>
                          </a:solidFill>
                          <a:effectLst/>
                          <a:latin typeface="Arial" charset="0"/>
                          <a:cs typeface="Arial" charset="0"/>
                        </a:rPr>
                        <a:t> </a:t>
                      </a:r>
                      <a:r>
                        <a:rPr kumimoji="0" lang="en-CA" sz="3200" b="0" i="0" u="sng" strike="noStrike" cap="none" normalizeH="0" baseline="0">
                          <a:ln>
                            <a:noFill/>
                          </a:ln>
                          <a:solidFill>
                            <a:srgbClr val="FF9900"/>
                          </a:solidFill>
                          <a:effectLst/>
                          <a:latin typeface="Arial" charset="0"/>
                          <a:cs typeface="Arial" charset="0"/>
                        </a:rPr>
                        <a:t>1: 19 – 2: 9)</a:t>
                      </a:r>
                      <a:r>
                        <a:rPr kumimoji="0" lang="ar-EG" sz="3200" b="0" i="0" u="sng" strike="noStrike" cap="none" normalizeH="0" baseline="0">
                          <a:ln>
                            <a:noFill/>
                          </a:ln>
                          <a:solidFill>
                            <a:srgbClr val="FF9900"/>
                          </a:solidFill>
                          <a:effectLst/>
                          <a:latin typeface="Arial" charset="0"/>
                          <a:cs typeface="Arial" charset="0"/>
                        </a:rPr>
                        <a:t>)</a:t>
                      </a:r>
                      <a:endParaRPr kumimoji="0" lang="ar-S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وعندنا الكلمة النبوية وهي اثبت التي تفعلون حسنا ان انتبهتم اليها كما الى سراج منير في موضع مظلم الى ان ينفجر النهار ويطلع كوكب الصبح في قلوبكم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2 Peter 1: 19 – 2: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so we have the prophetic word confirmed, which you do well to heed as a light that shines in a dark place, until the day dawns and the morning star rises in your hearts;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2 Peter</a:t>
                      </a:r>
                      <a:r>
                        <a:rPr kumimoji="0" lang="ar-EG" sz="3200" b="0" i="0" u="sng" strike="noStrike" cap="none" normalizeH="0" baseline="0">
                          <a:ln>
                            <a:noFill/>
                          </a:ln>
                          <a:solidFill>
                            <a:srgbClr val="FF9900"/>
                          </a:solidFill>
                          <a:effectLst/>
                          <a:latin typeface="Arial" charset="0"/>
                          <a:cs typeface="Arial" charset="0"/>
                        </a:rPr>
                        <a:t>1: 19 – 2: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1318" name="Rectangle 73"/>
          <p:cNvSpPr>
            <a:spLocks noGrp="1" noChangeArrowheads="1"/>
          </p:cNvSpPr>
          <p:nvPr>
            <p:ph type="ctrTitle"/>
          </p:nvPr>
        </p:nvSpPr>
        <p:spPr/>
        <p:txBody>
          <a:bodyPr/>
          <a:lstStyle/>
          <a:p>
            <a:pPr eaLnBrk="1" hangingPunct="1"/>
            <a:r>
              <a:rPr lang="en-US" dirty="0"/>
              <a:t>3c</a:t>
            </a: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501" name="Group 69"/>
          <p:cNvGraphicFramePr>
            <a:graphicFrameLocks noGrp="1"/>
          </p:cNvGraphicFramePr>
          <p:nvPr/>
        </p:nvGraphicFramePr>
        <p:xfrm>
          <a:off x="0" y="76200"/>
          <a:ext cx="9144000" cy="620484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هذا اولا ان كل نبوة الكتاب ليست من تفسير خاص</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لم تأت نبوة قط بمشيئة انسان بل تكلم اناس الله القديسون مسوقين من الروح القدس</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knowing this first, that no prophecy of Scripture is of any private interpretation, for prophecy never came by the will of man, but holy men of God spoke as they were moved by the Holy Spirit.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Avant tout, sachez-le bien: aucune prophétie de l'Écriture n'est affaire d'interprétation privée; en effet, ce n'est pas la volonté humaine qui a jamais produit une prophétie, mais c'est portés par l'Esprit Saint que des hommes ont parlé de la part de Dieu.</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751" name="Group 15"/>
          <p:cNvGraphicFramePr>
            <a:graphicFrameLocks noGrp="1"/>
          </p:cNvGraphicFramePr>
          <p:nvPr/>
        </p:nvGraphicFramePr>
        <p:xfrm>
          <a:off x="0" y="76200"/>
          <a:ext cx="9144000" cy="58674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كان ايضا في الشعب انبياء كذبة كما سيكون فيكم ايضا معلّمون كذبة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But there were also false prophets among the people, even as there will be false teachers among you,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y eut aussi de faux prophètes dans le peuple; de même, il y aura parmi vous de faux docteurs,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34" name="Group 54"/>
          <p:cNvGraphicFramePr>
            <a:graphicFrameLocks noGrp="1"/>
          </p:cNvGraphicFramePr>
          <p:nvPr/>
        </p:nvGraphicFramePr>
        <p:xfrm>
          <a:off x="0" y="0"/>
          <a:ext cx="9144000" cy="638772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يدسّون بدع هلاك واذ هم ينكرون الرب الذي اشتراهم يجلبون على انفسهم هلاكا سريعا. وسيتبع كثيرون تهلكاتهم.الذين بسببهم يجدف على طريق الحق.</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who will secretly bring in destructive heresies, even denying the Lord who bought them, and bring on themselves swift destruction.  And many will follow their destructive ways, because of whom the way of truth will be blasphemed.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introduiront sournoisement des doctrines pernicieuses, allant jusqu'à renier le maître qui les a rachetés, attirant sur eux une perdition qui ne saurait tarder; et beaucoup les suivront dans leurs débauches: à cause d'eux, le chemin de la vérité sera l'objet de blasphèmes;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963" name="Group 59"/>
          <p:cNvGraphicFramePr>
            <a:graphicFrameLocks noGrp="1"/>
          </p:cNvGraphicFramePr>
          <p:nvPr/>
        </p:nvGraphicFramePr>
        <p:xfrm>
          <a:off x="0" y="0"/>
          <a:ext cx="9144000" cy="632460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وهم في الطمع يتّجرون بكم باقوال مصنعة الذين دينونتهم منذ القديم لا تتوانى وهلاكهم لا ينعس. لانه ان كان الله لم يشفق على ملائكة قد اخطأوا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By covetousness they will exploit you with deceptive words; for a long time their judgment has not been idle, and their destruction does not slumber.  For if God did not spare the angels who sinned,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dans leur cupidité, ils vous exploiteront par des discours truqués; pour eux, depuis longtemps déjà, le jugement ne chôme pas et leur perdition ne dort pas.</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Car Dieu n'a pas épargné les anges coupables,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547" name="Group 43"/>
          <p:cNvGraphicFramePr>
            <a:graphicFrameLocks noGrp="1"/>
          </p:cNvGraphicFramePr>
          <p:nvPr/>
        </p:nvGraphicFramePr>
        <p:xfrm>
          <a:off x="0" y="0"/>
          <a:ext cx="9144000" cy="67818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في سلاسل الظلام طرحهم في جهنم وسلمهم محروسين للقضاء ولم يشفق على العالم القديم بل انما حفظ نوحا ثامنا كارزا للبر اذ جلب طوفانا على عالم الفجار.</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1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but cast them down to hell and delivered them into chains of darkness, to be reserved for judgment;  and did not spare the ancient world, but saved Noah, one of eight people, a preacher of righteousness, bringing in the flood on the world of the ungodly;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les a plongés, les a livrés aux antres ténébreux du Tartare, les gardant en réserve pour le jugement. Il n'a pas épargné non plus l'ancien monde, mais il préserva, lors du déluge dont il submergea le monde des impies, Noé, le huitième des survivants, lui qui proclamait la justice;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403" name="Group 27"/>
          <p:cNvGraphicFramePr>
            <a:graphicFrameLocks noGrp="1"/>
          </p:cNvGraphicFramePr>
          <p:nvPr/>
        </p:nvGraphicFramePr>
        <p:xfrm>
          <a:off x="0" y="0"/>
          <a:ext cx="9144000" cy="678180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رمّد مدينتي سدوم وعمورة حكم عليهما بالانقلاب واضعا عبرة للعتيدين ان يفجروا وانقذ لوطا البار مغلوبا من سيرة الاردياء في الدعارة.</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1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turning the cities of Sodom and Gomorrah into ashes, condemned them to destruction, making them an example to those who afterward would live ungodly;  and delivered righteous Lot, who was oppressed by the filthy conduct of the wicked (for that righteous man,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puis il condamna à l'anéantissement les villes de Sodome et Gomorrhe en les réduisant en cendres à titre d'exemple pour les impies à venir; et il délivra Loth le juste, accablé par la manière dont vivaient ces criminels débauchés;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424" name="Group 24"/>
          <p:cNvGraphicFramePr>
            <a:graphicFrameLocks noGrp="1"/>
          </p:cNvGraphicFramePr>
          <p:nvPr/>
        </p:nvGraphicFramePr>
        <p:xfrm>
          <a:off x="0" y="0"/>
          <a:ext cx="9144000" cy="6781800"/>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كان البار بالنظر والسمع وهو ساكن بينهم يعذب يوما فيوما نفسه البارة بالافعال الاثيمة. يعلم الرب ان ينقذ الاتقياء من التجربة ويحفظ الاثمة الى يوم الدين معاقبين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1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dwelling among them, tormented his righteous soul from day to day by seeing and hearing their lawless deeds);  then the Lord knows how to deliver the godly out of temptations and to reserve the unjust under punishment for the day of judgment,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ce juste, vivant au milieu d'eux, les voyait et les entendait: jour après jour, son âme de juste, était à la torture, à cause de leurs oeuvres scandaleuses. C'est donc que le Seigneur peut arracher à l'épreuve les hommes droits et garder en réserve, pour les châtier au jour du jugement, les hommes injustes.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dirty="0">
                <a:solidFill>
                  <a:schemeClr val="bg1"/>
                </a:solidFill>
              </a:rPr>
              <a:t>The Acts of our fathers, the apostles, may their blessings be with us.  Amen.</a:t>
            </a:r>
          </a:p>
        </p:txBody>
      </p:sp>
      <p:sp>
        <p:nvSpPr>
          <p:cNvPr id="1505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a:solidFill>
                  <a:schemeClr val="bg1"/>
                </a:solidFill>
              </a:rPr>
              <a:t>THE PRAXIS</a:t>
            </a:r>
          </a:p>
        </p:txBody>
      </p:sp>
      <p:pic>
        <p:nvPicPr>
          <p:cNvPr id="15053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5053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022" name="Group 70"/>
          <p:cNvGraphicFramePr>
            <a:graphicFrameLocks noGrp="1"/>
          </p:cNvGraphicFramePr>
          <p:nvPr/>
        </p:nvGraphicFramePr>
        <p:xfrm>
          <a:off x="0" y="0"/>
          <a:ext cx="9144000" cy="6640704"/>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الأطهار(17: 1 – 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فاجتازا في امفيبوليس وابولونية وأتيا الى تسالونيكي حيث كان مجمع اليهود. فدخل بولس اليهم حسب عادته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17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Acts 17: 1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Now when they had passed through Amphipolis and Apollonia, they came to Thessalonica, where there was a synagogue of the Jews. Then Paul, as his custom was, went in to them,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Acts 17: 1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Passant par Amphipolis et Apollonie, ils arrivèrent à Thessalonique où les Juifs avaient une synagogue. Comme il en avait l'habitude, Paul alla les trouver et, trois sabbats de suite, il leur adressa la parole;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1558" name="Rectangle 71"/>
          <p:cNvSpPr>
            <a:spLocks noGrp="1" noChangeArrowheads="1"/>
          </p:cNvSpPr>
          <p:nvPr>
            <p:ph type="ctrTitle"/>
          </p:nvPr>
        </p:nvSpPr>
        <p:spPr/>
        <p:txBody>
          <a:bodyPr/>
          <a:lstStyle/>
          <a:p>
            <a:pPr eaLnBrk="1" hangingPunct="1"/>
            <a:r>
              <a:rPr lang="en-US" dirty="0"/>
              <a:t>3a</a:t>
            </a: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502" name="Group 46"/>
          <p:cNvGraphicFramePr>
            <a:graphicFrameLocks noGrp="1"/>
          </p:cNvGraphicFramePr>
          <p:nvPr/>
        </p:nvGraphicFramePr>
        <p:xfrm>
          <a:off x="0" y="76200"/>
          <a:ext cx="9144000" cy="6556694"/>
        </p:xfrm>
        <a:graphic>
          <a:graphicData uri="http://schemas.openxmlformats.org/drawingml/2006/table">
            <a:tbl>
              <a:tblPr/>
              <a:tblGrid>
                <a:gridCol w="5334000">
                  <a:extLst>
                    <a:ext uri="{9D8B030D-6E8A-4147-A177-3AD203B41FA5}">
                      <a16:colId xmlns:a16="http://schemas.microsoft.com/office/drawing/2014/main" val="20000"/>
                    </a:ext>
                  </a:extLst>
                </a:gridCol>
                <a:gridCol w="38100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يحاجهم ثلاثة سبوت من الكتب موضحا ومبينا انه كان ينبغي ان المسيح يتألم ويقوم من الاموات.وان هذا هو المسيح يسوع الذي انا انادي لكم به‏.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48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for three Sabbaths reasoned with them from the Scriptures, explaining and demonstrating that the Christ had to suffer and rise again from the dead, and saying, "This Jesus whom I preach to you is the Christ."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partir des Écritures, il expliquait et établissait que le Messie devait souffrir, ressusciter des morts et "le Messie, disait-il, c'est ce Jésus que je vous annonce".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034" name="Group 58"/>
          <p:cNvGraphicFramePr>
            <a:graphicFrameLocks noGrp="1"/>
          </p:cNvGraphicFramePr>
          <p:nvPr/>
        </p:nvGraphicFramePr>
        <p:xfrm>
          <a:off x="0" y="0"/>
          <a:ext cx="9144000" cy="684492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2057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فاقتنع قوم منهم وانحازوا الى بولس وسيلا ومن اليونانيين المتعبدين جمهور كثير ومن النساء المتقدمات عدد ليس بقليل.فغار اليهود غير المؤمنين واتخذوا رجالا اشرارا من اهل السوق</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some of them were persuaded; and a great multitude of the devout Greeks, and not a few of the leading women, joined Paul and Silas.  But the Jews who were not persuaded, becoming envious, took some of the evil men from the marketplace,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Certains des Juifs se laissèrent convaincre et furent gagnés par Paul et Silas, ainsi qu'une multitude de Grecs adorateurs de Dieu et bon nombre de femmes de la haute société. Mais les Juifs, furieux, recrutèrent des vauriens qui traînaient dans les rues,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053" name="Group 53"/>
          <p:cNvGraphicFramePr>
            <a:graphicFrameLocks noGrp="1"/>
          </p:cNvGraphicFramePr>
          <p:nvPr/>
        </p:nvGraphicFramePr>
        <p:xfrm>
          <a:off x="0" y="0"/>
          <a:ext cx="9144000" cy="646392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وتجمعوا وسجسوا المدينة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وقاموا على بيت ياسون طالبين ان يحضروهما الى الشعب. ولما لم يجدوهما جرّوا ياسون واناسا من الاخوة الى حكام المدينة صارخين</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gathering a mob, set all the city in an uproar and attacked the house of Jason, and sought to bring them out to the people.  But when they did not find them, they dragged Jason and some brethren to the rulers of the city, crying out,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ameutèrent la foule et semèrent le désordre dans la ville; ils se portèrent alors sur la maison de Jason, à la recherche de Paul et de Silas qu'ils voulaient traduire devant l'assemblée du peuple; ne les trouvant pas, ils traînèrent Jason et quelques frères devant les politarques: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361" name="Group 57"/>
          <p:cNvGraphicFramePr>
            <a:graphicFrameLocks noGrp="1"/>
          </p:cNvGraphicFramePr>
          <p:nvPr/>
        </p:nvGraphicFramePr>
        <p:xfrm>
          <a:off x="0" y="0"/>
          <a:ext cx="9144000" cy="640080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هؤلاء الذين فتنوا المسكونة حضروا الى ههنا ايضا. وقد قبلهم ياسون.وهؤلاء كلهم يعملون ضد احكام قيصر قائلين انه يوجد ملك آخر يسوع.</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"These who have turned the world upside down have come here too.  "Jason has harbored them, and these are all acting contrary to the decrees of Caesar, saying there is another king; Jesus."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 gens qui ont soulevé le monde entier, criaient-ils sont maintenant ici, et Jason les a accueillis. Tous ces individus agissent à l'encontre des édits de l'empereur; ils prétendent qu'il y a un autre roi, Jésus."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380" name="Group 52"/>
          <p:cNvGraphicFramePr>
            <a:graphicFrameLocks noGrp="1"/>
          </p:cNvGraphicFramePr>
          <p:nvPr/>
        </p:nvGraphicFramePr>
        <p:xfrm>
          <a:off x="0" y="0"/>
          <a:ext cx="9144000" cy="6770880"/>
        </p:xfrm>
        <a:graphic>
          <a:graphicData uri="http://schemas.openxmlformats.org/drawingml/2006/table">
            <a:tbl>
              <a:tblPr/>
              <a:tblGrid>
                <a:gridCol w="4953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فازعجوا الجمع وحكام المدينة اذ سمعوا هذا.فاخذوا كفالة من ياسون ومن الباقين ثم اطلقوهم  واما الاخوة فللوقت ارسلوا بولس وسيلا ليلا الى بيرية وهما لما وصلا مضيا الى مجمع اليهود.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they troubled the crowd and the rulers of the city when they heard these things.  So when they had taken security from Jason and the rest, they let them go. Then the brethren immediately sent Paul and Silas away by night to Berea. When they arrived, they went into the synagogue of the Jews.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 cris impressionnèrent la foule et les politarques, qui exigèrent alors une caution de Jason et des autres avant de les relâcher. Les frères firent aussitôt partir, de nuit, Paul et Silas pour Bérée. A leur arrivée, ils se rendirent à la synagogue des Juifs.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392" name="Group 40"/>
          <p:cNvGraphicFramePr>
            <a:graphicFrameLocks noGrp="1"/>
          </p:cNvGraphicFramePr>
          <p:nvPr/>
        </p:nvGraphicFramePr>
        <p:xfrm>
          <a:off x="0" y="0"/>
          <a:ext cx="9144000" cy="677088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هؤلاء اشرف من الذين في تسالونيكي فقبلوا الكلمة بكل نشاط فاحصين الكتب كل يوم هل هذه الامور هكذا.فآمن منهم كثيرون ومن النساء اليونانيات الشريفات ومن الرجال عدد ليس بقليل</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These were more fair-minded than those in Thessalonica, in that they received the word with all readiness, and searched the Scriptures daily to find out whether these things were so.  Therefore many of them believed, and also not a few of the Greeks, prominent women as well as men.</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Plus courtois que ceux de Thessalonique, ils accueillirent la Parole avec une entière bonne volonté, et chaque jour ils examinaient les Écritures pour voir s'il en était bien ainsi. Beaucoup d'entre eux devinrent croyants ainsi que des femmes grecques de haut rang et des hommes, en nombre appréciable.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a:xfrm>
            <a:off x="468313" y="981075"/>
            <a:ext cx="8229600" cy="2016125"/>
          </a:xfrm>
        </p:spPr>
        <p:txBody>
          <a:bodyPr/>
          <a:lstStyle/>
          <a:p>
            <a:pPr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162" name="Group 66"/>
          <p:cNvGraphicFramePr>
            <a:graphicFrameLocks noGrp="1"/>
          </p:cNvGraphicFramePr>
          <p:nvPr/>
        </p:nvGraphicFramePr>
        <p:xfrm>
          <a:off x="0" y="0"/>
          <a:ext cx="9144000" cy="655320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a:t>
                      </a:r>
                      <a:r>
                        <a:rPr kumimoji="0" lang="ar-SA" sz="3200" b="0" i="0" u="sng" strike="noStrike" cap="none" normalizeH="0" baseline="0" dirty="0">
                          <a:ln>
                            <a:noFill/>
                          </a:ln>
                          <a:solidFill>
                            <a:srgbClr val="FF9900"/>
                          </a:solidFill>
                          <a:effectLst/>
                          <a:latin typeface="Arial" charset="0"/>
                          <a:cs typeface="Arial" charset="0"/>
                        </a:rPr>
                        <a:t> (</a:t>
                      </a:r>
                      <a:r>
                        <a:rPr kumimoji="0" lang="en-CA" sz="3200" b="0" i="0" u="sng" strike="noStrike" cap="none" normalizeH="0" baseline="0" dirty="0">
                          <a:ln>
                            <a:noFill/>
                          </a:ln>
                          <a:solidFill>
                            <a:srgbClr val="FF9900"/>
                          </a:solidFill>
                          <a:effectLst/>
                          <a:latin typeface="Arial" charset="0"/>
                          <a:cs typeface="Arial" charset="0"/>
                        </a:rPr>
                        <a:t>61: 5, 8</a:t>
                      </a:r>
                      <a:r>
                        <a:rPr kumimoji="0" lang="ar-SA" sz="3200" b="0" i="0" u="sng" strike="noStrike" cap="none" normalizeH="0" baseline="0" dirty="0">
                          <a:ln>
                            <a:noFill/>
                          </a:ln>
                          <a:solidFill>
                            <a:srgbClr val="FF9900"/>
                          </a:solidFill>
                          <a:effectLst/>
                          <a:latin typeface="Arial" charset="0"/>
                          <a:cs typeface="Arial" charset="0"/>
                        </a:rPr>
                        <a:t>)</a:t>
                      </a:r>
                      <a:endParaRPr kumimoji="0" lang="ar-EG" sz="32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لانك انت يا الله استمعت نذوري.اعطيت ميراث خائفي اسمك. لانك كنت ملجأ لي.برج قوة من وجه العدو. هليلويا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61: 5,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For You, O God, have heard my vows; You have given me the heritage of those who fear Your name. So I will sing praise to Your name forever, That I may daily perform my vows.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00"/>
                          </a:solidFill>
                          <a:effectLst/>
                          <a:latin typeface="Arial" charset="0"/>
                          <a:cs typeface="Arial" charset="0"/>
                        </a:rPr>
                        <a:t>Psalms 61: 5,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C'est toi, Dieu, qui a exaucé mes </a:t>
                      </a:r>
                      <a:r>
                        <a:rPr kumimoji="0" lang="fr-FR" sz="2800" b="0" i="0" u="none" strike="noStrike" cap="none" normalizeH="0" baseline="0" dirty="0" err="1">
                          <a:ln>
                            <a:noFill/>
                          </a:ln>
                          <a:solidFill>
                            <a:schemeClr val="bg1"/>
                          </a:solidFill>
                          <a:effectLst/>
                          <a:latin typeface="Arial" charset="0"/>
                          <a:cs typeface="Arial" charset="0"/>
                        </a:rPr>
                        <a:t>voeux</a:t>
                      </a:r>
                      <a:r>
                        <a:rPr kumimoji="0" lang="fr-FR" sz="2800" b="0" i="0" u="none" strike="noStrike" cap="none" normalizeH="0" baseline="0" dirty="0">
                          <a:ln>
                            <a:noFill/>
                          </a:ln>
                          <a:solidFill>
                            <a:schemeClr val="bg1"/>
                          </a:solidFill>
                          <a:effectLst/>
                          <a:latin typeface="Arial" charset="0"/>
                          <a:cs typeface="Arial" charset="0"/>
                        </a:rPr>
                        <a:t>, et donné leur héritage à ceux qui craignent ton nom. Alors, je chanterai sans cesse ton nom, pour accomplir chaque jour mes </a:t>
                      </a:r>
                      <a:r>
                        <a:rPr kumimoji="0" lang="fr-FR" sz="2800" b="0" i="0" u="none" strike="noStrike" cap="none" normalizeH="0" baseline="0" dirty="0" err="1">
                          <a:ln>
                            <a:noFill/>
                          </a:ln>
                          <a:solidFill>
                            <a:schemeClr val="bg1"/>
                          </a:solidFill>
                          <a:effectLst/>
                          <a:latin typeface="Arial" charset="0"/>
                          <a:cs typeface="Arial" charset="0"/>
                        </a:rPr>
                        <a:t>voeux</a:t>
                      </a:r>
                      <a:r>
                        <a:rPr kumimoji="0" lang="fr-FR" sz="2800" b="0" i="0" u="none" strike="noStrike" cap="none" normalizeH="0" baseline="0" dirty="0">
                          <a:ln>
                            <a:noFill/>
                          </a:ln>
                          <a:solidFill>
                            <a:schemeClr val="bg1"/>
                          </a:solidFill>
                          <a:effectLst/>
                          <a:latin typeface="Arial" charset="0"/>
                          <a:cs typeface="Arial" charset="0"/>
                        </a:rPr>
                        <a:t>, 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1798" name="Rectangle 67"/>
          <p:cNvSpPr>
            <a:spLocks noGrp="1" noChangeArrowheads="1"/>
          </p:cNvSpPr>
          <p:nvPr>
            <p:ph type="ctrTitle"/>
          </p:nvPr>
        </p:nvSpPr>
        <p:spPr/>
        <p:txBody>
          <a:bodyPr/>
          <a:lstStyle/>
          <a:p>
            <a:pPr eaLnBrk="1" hangingPunct="1"/>
            <a:r>
              <a:rPr lang="en-US" sz="1000" dirty="0"/>
              <a:t>3pg</a:t>
            </a:r>
          </a:p>
        </p:txBody>
      </p:sp>
      <p:sp>
        <p:nvSpPr>
          <p:cNvPr id="4" name="Text Box 29">
            <a:hlinkClick r:id="" action="ppaction://macro?name=LetThemExaltHimForBishop"/>
          </p:cNvPr>
          <p:cNvSpPr txBox="1">
            <a:spLocks noChangeArrowheads="1"/>
          </p:cNvSpPr>
          <p:nvPr/>
        </p:nvSpPr>
        <p:spPr bwMode="auto">
          <a:xfrm>
            <a:off x="7086600" y="57150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198" name="Group 78"/>
          <p:cNvGraphicFramePr>
            <a:graphicFrameLocks noGrp="1"/>
          </p:cNvGraphicFramePr>
          <p:nvPr/>
        </p:nvGraphicFramePr>
        <p:xfrm>
          <a:off x="0" y="0"/>
          <a:ext cx="9144000" cy="6629400"/>
        </p:xfrm>
        <a:graphic>
          <a:graphicData uri="http://schemas.openxmlformats.org/drawingml/2006/table">
            <a:tbl>
              <a:tblPr/>
              <a:tblGrid>
                <a:gridCol w="50292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 ( 12 : 22 – 37 )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أحضر اليه مجنون اعمى واخرس.فشفاه حتى ان الاعمى الاخرس تكلم وابصر. فبهت كل الجموع وقالوا ألعل هذا هو ابن داود.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a:ln>
                            <a:noFill/>
                          </a:ln>
                          <a:solidFill>
                            <a:srgbClr val="FF9900"/>
                          </a:solidFill>
                          <a:effectLst/>
                          <a:latin typeface="Arial" charset="0"/>
                          <a:cs typeface="Arial" charset="0"/>
                        </a:rPr>
                        <a:t>Matthew 12: 22 - 37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Then one was brought to Him who was demon-possessed, blind and mute; and He healed him, so that the blind and mute man both spoke and saw.  And all the multitudes were amazed and said, "Could this be the Son of David?"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a:ln>
                            <a:noFill/>
                          </a:ln>
                          <a:solidFill>
                            <a:srgbClr val="FF9900"/>
                          </a:solidFill>
                          <a:effectLst/>
                          <a:latin typeface="Arial" charset="0"/>
                          <a:cs typeface="Arial" charset="0"/>
                        </a:rPr>
                        <a:t>Matthew 12: 22 - 37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Alors on lui amena un possédé aveugle et muet; il le guérit, en sorte que le muet parlait et voyait. Bouleversées, toutes les foules disaient: "Celui-ci n'est-il pas le fils de David?"</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2822" name="Rectangle 79"/>
          <p:cNvSpPr>
            <a:spLocks noGrp="1" noChangeArrowheads="1"/>
          </p:cNvSpPr>
          <p:nvPr>
            <p:ph type="ctrTitle"/>
          </p:nvPr>
        </p:nvSpPr>
        <p:spPr/>
        <p:txBody>
          <a:bodyPr/>
          <a:lstStyle/>
          <a:p>
            <a:pPr eaLnBrk="1" hangingPunct="1"/>
            <a:r>
              <a:rPr lang="en-US" dirty="0"/>
              <a:t>3g</a:t>
            </a: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218" name="Group 74"/>
          <p:cNvGraphicFramePr>
            <a:graphicFrameLocks noGrp="1"/>
          </p:cNvGraphicFramePr>
          <p:nvPr/>
        </p:nvGraphicFramePr>
        <p:xfrm>
          <a:off x="0" y="76200"/>
          <a:ext cx="9144000" cy="6553200"/>
        </p:xfrm>
        <a:graphic>
          <a:graphicData uri="http://schemas.openxmlformats.org/drawingml/2006/table">
            <a:tbl>
              <a:tblPr/>
              <a:tblGrid>
                <a:gridCol w="48768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2057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الفريسيون فلما سمعوا قالوا هذا لا يخرج الشياطين الا ببعلزبول رئيس الشياطين. فعلم يسوع افكارهم وقال لهم كل مملكة منقسمة على ذاتها تخرب.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Now when the Pharisees heard it they said, "This fellow does not cast out demons except by Beelzebub, the ruler of the demons."  But Jesus knew their thoughts, and said to them: "Every kingdom divided against itself is brought to desolation,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les Pharisiens, entendant cela, dirent: "Celui-là ne chasse les démons que par Belzébul, le chef des démons. Voyant leurs réactions, il leur dit: "Tout royaume divisé contre lui-même court à la ruine;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18" name="Group 38"/>
          <p:cNvGraphicFramePr>
            <a:graphicFrameLocks noGrp="1"/>
          </p:cNvGraphicFramePr>
          <p:nvPr/>
        </p:nvGraphicFramePr>
        <p:xfrm>
          <a:off x="76200" y="0"/>
          <a:ext cx="9067800" cy="6096000"/>
        </p:xfrm>
        <a:graphic>
          <a:graphicData uri="http://schemas.openxmlformats.org/drawingml/2006/table">
            <a:tbl>
              <a:tblPr/>
              <a:tblGrid>
                <a:gridCol w="41148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مدينة او بيت منقسم على ذاته لا يثبت. فان كان الشيطان يخرج الشيطان فقد انقسم على ذاته.فكيف تثبت مملكته.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every city or house divided against itself will not stand.  "If Satan casts out Satan, he is divided against himself. How then will his kingdom stand?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aucune ville, aucune famille, divisée contre elle-même, ne se maintiendra. Si donc Satan expulse Satan, il est divisé contre lui-même: comment alors son royaume se maintiendra-t-il?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775" name="Group 15"/>
          <p:cNvGraphicFramePr>
            <a:graphicFrameLocks noGrp="1"/>
          </p:cNvGraphicFramePr>
          <p:nvPr/>
        </p:nvGraphicFramePr>
        <p:xfrm>
          <a:off x="76200" y="0"/>
          <a:ext cx="9067800" cy="609600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كنت انا ببعلزبول اخرج الشياطين فابناؤكم بمن يخرجون.لذلك هم يكونون قضاتكم.</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if I cast out demons by Beelzebub, by whom do your sons cast them out? Therefore they shall be your judges.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si c'est par Belzébul que moi, je chasse les démons, vos disciples, par qui les chassent-ils? Ils seront donc eux-mêmes vos juges.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241" name="Group 73"/>
          <p:cNvGraphicFramePr>
            <a:graphicFrameLocks noGrp="1"/>
          </p:cNvGraphicFramePr>
          <p:nvPr/>
        </p:nvGraphicFramePr>
        <p:xfrm>
          <a:off x="0" y="0"/>
          <a:ext cx="9144000" cy="6540120"/>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كنت انا بروح الله اخرج الشياطين فقد اقبل عليكم ملكوت الله.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 كيف يستطيع احد ان يدخل بيت القوي وينهب امتعته ان لم يربط القوي اولا.وحينئذ ينهب بيته.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"But if I cast out demons by the Spirit of God, surely the kingdom of God has come upon you.  "Or how can one enter a strong man's house and plunder his goods, unless he first binds the strong man? And then he will plunder his house.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si c'est par l'Esprit de Dieu que je chasse les démons, alors le Règne de Dieu vient de vous atteindre. Ou encore, comment quelqu'un pourrait-il entrer dans la maison de l'homme fort et s'emparer de ses biens, s'il n'a pas d'abord ligoté l'homme fort? Alors il pillera sa maison.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384" name="Group 32"/>
          <p:cNvGraphicFramePr>
            <a:graphicFrameLocks noGrp="1"/>
          </p:cNvGraphicFramePr>
          <p:nvPr/>
        </p:nvGraphicFramePr>
        <p:xfrm>
          <a:off x="0" y="0"/>
          <a:ext cx="9144000" cy="677088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ليس معي فهو علي ومن لا يجمع معي فهو يفرق. لذلك اقول لكم كل خطية وتجديف يغفر للناس.واما التجديف على الروح فلن يغفر للناس.ومن قال كلمة على ابن الانسان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"He who is not with Me is against Me, and he who does not gather with Me scatters abroad.  "Therefore I say to you, every sin and blasphemy will be forgiven men, but the blasphemy against the Spirit will not be forgiven men.  "Anyone who speaks a word against the Son of Man,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n'est pas avec moi est contre moi, et qui ne rassemble pas avec moi disperse. Voilà pourquoi, je vous le déclare, tout péché, tout blasphème sera pardonné aux hommes, mais le blasphème contre l'Esprit ne sera pas pardonné. Et si quelqu'un dit une parole contre le Fils de l'homme,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457" name="Group 33"/>
          <p:cNvGraphicFramePr>
            <a:graphicFrameLocks noGrp="1"/>
          </p:cNvGraphicFramePr>
          <p:nvPr/>
        </p:nvGraphicFramePr>
        <p:xfrm>
          <a:off x="0" y="0"/>
          <a:ext cx="9144000" cy="620484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يغفر له.واما من قال على الروح القدس فلن يغفر له لا في هذا العالم ولا في الآتي.اجعلوا الشجرة جيدة وثمرها جيدا.او اجعلوا الشجرة رديّة وثمرها رديّا.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it will be forgiven him; but whoever speaks against the Holy Spirit, it will not be forgiven him, either in this age or in the age to come.  "Either make the tree good and its fruit good, or else make the tree bad and its fruit bad;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cela lui sera pardonné; mais s'il parle contre l'Esprit Saint, cela ne lui sera pardonné ni en ce monde ni dans le monde à venir. Supposez qu'un arbre soit bon, son fruit sera bon; supposez-le malade, son fruit sera malade:</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802" name="Group 18"/>
          <p:cNvGraphicFramePr>
            <a:graphicFrameLocks noGrp="1"/>
          </p:cNvGraphicFramePr>
          <p:nvPr/>
        </p:nvGraphicFramePr>
        <p:xfrm>
          <a:off x="0" y="0"/>
          <a:ext cx="9144000" cy="5867400"/>
        </p:xfrm>
        <a:graphic>
          <a:graphicData uri="http://schemas.openxmlformats.org/drawingml/2006/table">
            <a:tbl>
              <a:tblPr/>
              <a:tblGrid>
                <a:gridCol w="3962400">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الثمر تعرف الشجرة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يا اولاد الافاعي كيف تقدرون ان تتكلموا بالصالحات وانتم اشرار.</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for a tree is known by its fruit.  "Brood of vipers! How can you, being evil, speak good things?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au fruit qu'on reconnaît l'arbre. Engeance de vipères, comment pourriez-vous dire de bonnes choses, alors que vous êtes mauvais?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477" name="Group 29"/>
          <p:cNvGraphicFramePr>
            <a:graphicFrameLocks noGrp="1"/>
          </p:cNvGraphicFramePr>
          <p:nvPr/>
        </p:nvGraphicFramePr>
        <p:xfrm>
          <a:off x="0" y="76200"/>
          <a:ext cx="9144000" cy="64008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من فضلة القلب يتكلم الفم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الانسان الصالح من الكنز الصالح في القلب يخرج الصالحات.والانسان الشرير من الكنز الشرير يخرج الشرور.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For out of the abundance of the heart the mouth speaks.  "A good man out of the good treasure of his heart brings forth good things, and an evil man out of the evil treasure brings forth evil things.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ce que dit la bouche, c'est ce qui déborde du coeur. L'homme bon, de son bon trésor, retire de bonnes choses; l'homme mauvais, de son mauvais trésor, retire de mauvaises choses.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272" name="Group 56"/>
          <p:cNvGraphicFramePr>
            <a:graphicFrameLocks noGrp="1"/>
          </p:cNvGraphicFramePr>
          <p:nvPr/>
        </p:nvGraphicFramePr>
        <p:xfrm>
          <a:off x="0" y="76200"/>
          <a:ext cx="9220200" cy="6172200"/>
        </p:xfrm>
        <a:graphic>
          <a:graphicData uri="http://schemas.openxmlformats.org/drawingml/2006/table">
            <a:tbl>
              <a:tblPr/>
              <a:tblGrid>
                <a:gridCol w="42672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اقول لكم ان كل كلمة بطالة يتكلم بها الناس سوف يعطون عنها حساب يوم الدين.لانك بكلامك تتبرر وبكلامك تدان</a:t>
                      </a:r>
                      <a:r>
                        <a:rPr kumimoji="0" lang="ar-EG" sz="3200" b="0" i="0" u="none" strike="noStrike" cap="none" normalizeH="0" baseline="0">
                          <a:ln>
                            <a:noFill/>
                          </a:ln>
                          <a:solidFill>
                            <a:schemeClr val="bg1"/>
                          </a:solidFill>
                          <a:effectLst/>
                          <a:latin typeface="Arial" charset="0"/>
                          <a:cs typeface="Arial" charset="0"/>
                        </a:rPr>
                        <a:t>  </a:t>
                      </a:r>
                      <a:r>
                        <a:rPr kumimoji="0" lang="ar-EG" sz="2400" b="0" i="0" u="none" strike="noStrike" cap="none" normalizeH="0" baseline="0">
                          <a:ln>
                            <a:noFill/>
                          </a:ln>
                          <a:solidFill>
                            <a:srgbClr val="FF9900"/>
                          </a:solidFill>
                          <a:effectLst/>
                          <a:latin typeface="Arial" charset="0"/>
                          <a:cs typeface="Arial" charset="0"/>
                        </a:rPr>
                        <a:t>(</a:t>
                      </a:r>
                      <a:r>
                        <a:rPr kumimoji="0" lang="ar-SA" sz="2400" b="0" i="0" u="none" strike="noStrike" cap="none" normalizeH="0" baseline="0">
                          <a:ln>
                            <a:noFill/>
                          </a:ln>
                          <a:solidFill>
                            <a:srgbClr val="FF9900"/>
                          </a:solidFill>
                          <a:effectLst/>
                          <a:latin typeface="Arial" charset="0"/>
                          <a:cs typeface="Arial" charset="0"/>
                        </a:rPr>
                        <a:t> والمجد للـه دائماً )</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"But I say to you that for every idle word men may speak, they will give account of it in the day of judgment.  "For by your words you will be justified, and by your words you will be condemned.“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Or je vous le dis: les hommes rendront compte au jour du jugement de toute parole sans portée qu'ils auront proférée. Car c'est d'après tes paroles que tu seras justifié, et c'est d'après tes paroles que tu seras condamné.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6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954" name="Group 10"/>
          <p:cNvGraphicFramePr>
            <a:graphicFrameLocks noGrp="1"/>
          </p:cNvGraphicFramePr>
          <p:nvPr/>
        </p:nvGraphicFramePr>
        <p:xfrm>
          <a:off x="539750" y="14843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Fourth Sunday of The Month of Baouna</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لرابع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باؤنة</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dimanche du mois de </a:t>
                      </a:r>
                      <a:r>
                        <a:rPr kumimoji="0" lang="en-US" sz="4000" b="0" i="0" u="none" strike="noStrike" cap="none" normalizeH="0" baseline="0">
                          <a:ln>
                            <a:noFill/>
                          </a:ln>
                          <a:solidFill>
                            <a:srgbClr val="FF9900"/>
                          </a:solidFill>
                          <a:effectLst/>
                          <a:latin typeface="Arial" charset="0"/>
                          <a:cs typeface="Arial" charset="0"/>
                        </a:rPr>
                        <a:t>Baouna</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17510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629" name="Group 53"/>
          <p:cNvGraphicFramePr>
            <a:graphicFrameLocks noGrp="1"/>
          </p:cNvGraphicFramePr>
          <p:nvPr/>
        </p:nvGraphicFramePr>
        <p:xfrm>
          <a:off x="0" y="0"/>
          <a:ext cx="9144000" cy="6705665"/>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 عشية </a:t>
                      </a:r>
                      <a:r>
                        <a:rPr kumimoji="0" lang="ar-SA" sz="3200" b="0" i="0" u="sng" strike="noStrike" cap="none" normalizeH="0" baseline="0" dirty="0">
                          <a:ln>
                            <a:noFill/>
                          </a:ln>
                          <a:solidFill>
                            <a:srgbClr val="FF9900"/>
                          </a:solidFill>
                          <a:effectLst/>
                          <a:latin typeface="Arial" charset="0"/>
                          <a:cs typeface="Arial" charset="0"/>
                        </a:rPr>
                        <a:t> (</a:t>
                      </a:r>
                      <a:r>
                        <a:rPr kumimoji="0" lang="fr-FR" sz="3200" b="0" i="0" u="sng" strike="noStrike" cap="none" normalizeH="0" baseline="0" dirty="0">
                          <a:ln>
                            <a:noFill/>
                          </a:ln>
                          <a:solidFill>
                            <a:srgbClr val="FF9900"/>
                          </a:solidFill>
                          <a:effectLst/>
                          <a:latin typeface="Arial" charset="0"/>
                          <a:cs typeface="Arial" charset="0"/>
                        </a:rPr>
                        <a:t>84 : 9, 5</a:t>
                      </a:r>
                      <a:r>
                        <a:rPr kumimoji="0" lang="ar-SA" sz="3200" b="0" i="0" u="sng" strike="noStrike" cap="none" normalizeH="0" baseline="0" dirty="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يا رب اله الجنود اسمع صلاتي واصغ يا اله يعقوب.</a:t>
                      </a:r>
                      <a:r>
                        <a:rPr kumimoji="0" lang="en-CA"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طوبى للساكنين في بيتك ابدا يسبحونك.</a:t>
                      </a:r>
                      <a:r>
                        <a:rPr kumimoji="0" lang="en-CA" sz="28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هليلويا</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05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a:t>
                      </a:r>
                      <a:r>
                        <a:rPr kumimoji="0" lang="fr-FR" sz="3200" b="0" i="0" u="sng" strike="noStrike" cap="none" normalizeH="0" baseline="0">
                          <a:ln>
                            <a:noFill/>
                          </a:ln>
                          <a:solidFill>
                            <a:srgbClr val="FF9900"/>
                          </a:solidFill>
                          <a:effectLst/>
                          <a:latin typeface="Arial" charset="0"/>
                          <a:cs typeface="Arial" charset="0"/>
                        </a:rPr>
                        <a:t>84 : 9,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O LORD God of hosts, hear my prayer: give ear, O God of Jacob</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 Blessed are they that dwell in thy house: they will be still praising thee.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a:t>
                      </a:r>
                      <a:r>
                        <a:rPr kumimoji="0" lang="fr-FR" sz="3200" b="0" i="0" u="sng" strike="noStrike" cap="none" normalizeH="0" baseline="0" dirty="0">
                          <a:ln>
                            <a:noFill/>
                          </a:ln>
                          <a:solidFill>
                            <a:srgbClr val="FF9900"/>
                          </a:solidFill>
                          <a:effectLst/>
                          <a:latin typeface="Arial" charset="0"/>
                          <a:cs typeface="Arial" charset="0"/>
                        </a:rPr>
                        <a:t>84 : 9,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Seigneur Dieu, le tout-puissant, écoute ma prière; prête l'oreille, Dieu de Jacob. 4 Heureux les habitants de ta maison: ils te louent sans cesse,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6134" name="Rectangle 54"/>
          <p:cNvSpPr>
            <a:spLocks noGrp="1" noChangeArrowheads="1"/>
          </p:cNvSpPr>
          <p:nvPr>
            <p:ph type="ctrTitle"/>
          </p:nvPr>
        </p:nvSpPr>
        <p:spPr/>
        <p:txBody>
          <a:bodyPr/>
          <a:lstStyle/>
          <a:p>
            <a:pPr eaLnBrk="1" hangingPunct="1"/>
            <a:r>
              <a:rPr lang="en-US" sz="1000" dirty="0"/>
              <a:t>4pv</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690" name="Group 66"/>
          <p:cNvGraphicFramePr>
            <a:graphicFrameLocks noGrp="1"/>
          </p:cNvGraphicFramePr>
          <p:nvPr/>
        </p:nvGraphicFramePr>
        <p:xfrm>
          <a:off x="0" y="0"/>
          <a:ext cx="9144000" cy="655320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متى (</a:t>
                      </a:r>
                      <a:r>
                        <a:rPr kumimoji="0" lang="fr-FR" sz="3200" b="0" i="0" u="sng" strike="noStrike" cap="none" normalizeH="0" baseline="0">
                          <a:ln>
                            <a:noFill/>
                          </a:ln>
                          <a:solidFill>
                            <a:srgbClr val="FF9900"/>
                          </a:solidFill>
                          <a:effectLst/>
                          <a:latin typeface="Arial" charset="0"/>
                          <a:cs typeface="Arial" charset="0"/>
                        </a:rPr>
                        <a:t>5 : 34 - 48</a:t>
                      </a:r>
                      <a:r>
                        <a:rPr kumimoji="0" lang="ar-SA" sz="3200" b="0" i="0" u="sng" strike="noStrike" cap="none" normalizeH="0" baseline="0">
                          <a:ln>
                            <a:noFill/>
                          </a:ln>
                          <a:solidFill>
                            <a:srgbClr val="FF9900"/>
                          </a:solidFill>
                          <a:effectLst/>
                          <a:latin typeface="Arial" charset="0"/>
                          <a:cs typeface="Arial" charset="0"/>
                        </a:rPr>
                        <a:t>)</a:t>
                      </a:r>
                      <a:endParaRPr kumimoji="0" lang="en-C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واما انا فاقول لكم لا تحلفوا البتة.لا بالسماء لانها كرسي الله. ولا بالارض لانها موطئ قدميه.ولا باورشليم لانها مدينة الملك العظيم.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a:t>
                      </a:r>
                      <a:r>
                        <a:rPr kumimoji="0" lang="fr-FR" sz="2800" b="0" i="0" u="sng" strike="noStrike" cap="none" normalizeH="0" baseline="0">
                          <a:ln>
                            <a:noFill/>
                          </a:ln>
                          <a:solidFill>
                            <a:srgbClr val="FF9900"/>
                          </a:solidFill>
                          <a:effectLst/>
                          <a:latin typeface="Arial" charset="0"/>
                          <a:cs typeface="Arial" charset="0"/>
                        </a:rPr>
                        <a:t>5 : 34 - 48</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34 But I say unto you, Swear not at all; neither by heaven; for it is God’s throne: 35 Nor by the earth; for it is his footstool: neither by Jerusalem; for it is the city of the great King.</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Matthieu </a:t>
                      </a:r>
                      <a:r>
                        <a:rPr kumimoji="0" lang="fr-FR" sz="2800" b="0" i="0" u="sng" strike="noStrike" cap="none" normalizeH="0" baseline="0">
                          <a:ln>
                            <a:noFill/>
                          </a:ln>
                          <a:solidFill>
                            <a:srgbClr val="FF9900"/>
                          </a:solidFill>
                          <a:effectLst/>
                          <a:latin typeface="Arial" charset="0"/>
                          <a:cs typeface="Arial" charset="0"/>
                        </a:rPr>
                        <a:t>5 : 34 - 48</a:t>
                      </a:r>
                      <a:endParaRPr kumimoji="0" lang="ar-EG"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Et moi je vous dis de ne pas jurer du tout: ni par le ciel car c'est le trône de Dieu, 35 ni par la terre car c'est l'escabeau de ses pieds, ni par Jérusalem car c'est la ville du grand Roi.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7158" name="Rectangle 67"/>
          <p:cNvSpPr>
            <a:spLocks noGrp="1" noChangeArrowheads="1"/>
          </p:cNvSpPr>
          <p:nvPr>
            <p:ph type="ctrTitle"/>
          </p:nvPr>
        </p:nvSpPr>
        <p:spPr/>
        <p:txBody>
          <a:bodyPr/>
          <a:lstStyle/>
          <a:p>
            <a:pPr eaLnBrk="1" hangingPunct="1"/>
            <a:r>
              <a:rPr lang="en-US" dirty="0"/>
              <a:t>4v</a:t>
            </a: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535" name="Group 15"/>
          <p:cNvGraphicFramePr>
            <a:graphicFrameLocks noGrp="1"/>
          </p:cNvGraphicFramePr>
          <p:nvPr/>
        </p:nvGraphicFramePr>
        <p:xfrm>
          <a:off x="0" y="0"/>
          <a:ext cx="9144000" cy="640080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تحلف براسك لانك لا تقدر ان تجعل شعرة واحدة بيضاء او سوداء.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36 Neither shalt thou swear by thy head, because thou canst not make one hair white or black.</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Ne jure pas non plus par ta tête, car tu ne peux en rendre un seul cheveu blanc ou noir.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712" name="Group 64"/>
          <p:cNvGraphicFramePr>
            <a:graphicFrameLocks noGrp="1"/>
          </p:cNvGraphicFramePr>
          <p:nvPr/>
        </p:nvGraphicFramePr>
        <p:xfrm>
          <a:off x="76200" y="76200"/>
          <a:ext cx="8991600" cy="6697728"/>
        </p:xfrm>
        <a:graphic>
          <a:graphicData uri="http://schemas.openxmlformats.org/drawingml/2006/table">
            <a:tbl>
              <a:tblPr/>
              <a:tblGrid>
                <a:gridCol w="4876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ليكن كلامكم نعم نعم لا لا.وما زاد على ذلك فهو من الشرير  سمعتم انه قيل عين بعين وسن بسن. واما انا فاقول لكم لا تقاوموا الشر.بل من لطمك على خدك الايمن فحوّل له الآخر ايضا.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37 But let your communication be, Yea, yea; Nay, nay: for whatsoever is more than these cometh of evil. 38  Ye have heard that it hath been said, An eye for an eye, and a tooth for a tooth: 39 But I say unto you, That ye resist not evil: but whosoever shall smite thee on thy right cheek, turn to him the other also.</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Quand vous parlez, dites "Oui" ou "Non": tout le reste vient du Malin. 38 Vous avez appris qu'il a été dit: Oeil pour oeil et dent pour dent. 39 Et moi, je vous dis de ne pas résister au méchant. Au contraire, si quelqu'un te gifle sur la joue droite, tends-lui aussi l'autre.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736" name="Group 64"/>
          <p:cNvGraphicFramePr>
            <a:graphicFrameLocks noGrp="1"/>
          </p:cNvGraphicFramePr>
          <p:nvPr/>
        </p:nvGraphicFramePr>
        <p:xfrm>
          <a:off x="0" y="76200"/>
          <a:ext cx="9144000" cy="596100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اراد ان يخاصمك وياخذ ثوبك فاترك له الرداء ايضا. ومن سخرك ميلا واحدا فاذهب معه اثنين. من سألك فاعطه.ومن اراد ان يقترض منك فلا ترده</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053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40 And if any man will sue thee at the law, and take away thy coat, let him have thy cloke also. 41  And whosoever shall compel thee to go a mile, go with him twain. 42  Give to him that asketh thee, and from him that would borrow of thee turn not thou away.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A qui veut te mener devant le juge pour prendre ta tunique, laisse aussi ton manteau. 41 Si quelqu'un te force à faire mille pas, fais-en deux mille avec lui. A qui te demande, donne; à qui veut t'emprunter, ne tourne pas le dos.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516" name="Group 20"/>
          <p:cNvGraphicFramePr>
            <a:graphicFrameLocks noGrp="1"/>
          </p:cNvGraphicFramePr>
          <p:nvPr/>
        </p:nvGraphicFramePr>
        <p:xfrm>
          <a:off x="0" y="76200"/>
          <a:ext cx="9144000" cy="6374004"/>
        </p:xfrm>
        <a:graphic>
          <a:graphicData uri="http://schemas.openxmlformats.org/drawingml/2006/table">
            <a:tbl>
              <a:tblPr/>
              <a:tblGrid>
                <a:gridCol w="54864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سمعتم انه قيل تحب قريبك وتبغض عدوك. واما انا فاقول لكم احبوا اعداءكم.باركوا لاعنيكم.احسنوا الى مبغضيكم.وصلّوا لاجل الذين يسيئون اليكم ويطردونكم.</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053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43 Ye have heard that it hath been said, Thou shalt love thy neighbour, and hate thine enemy. 44 But I say unto you, Love your enemies, bless them that curse you, do good to them that hate you, and pray for them which despitefully use you, and persecute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Vous avez appris qu'il a été dit: Tu aimeras ton prochain et tu haïra ton ennemi. 44 Et moi, je vous dis: Aimez vos ennemis et priez pour ceux qui vous persécutent,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507" name="Group 35"/>
          <p:cNvGraphicFramePr>
            <a:graphicFrameLocks noGrp="1"/>
          </p:cNvGraphicFramePr>
          <p:nvPr/>
        </p:nvGraphicFramePr>
        <p:xfrm>
          <a:off x="0" y="76200"/>
          <a:ext cx="9144000" cy="5910708"/>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تكونوا ابناء ابيكم الذي في السموات.فانه يشرق شمسه على الاشرار والصالحين ويمطر على الابرار والظالمين.</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053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45 That ye may be the children of your Father which is in heaven: for he maketh his sun to rise on the evil and on the good, and sendeth rain on the just and on the unjust. 46  For if ye love them which love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afin d'être vraiment les fils de votre Père qui est aux cieux, car il fait lever son soleil sur les méchants et sur les bons, et tomber la pluie sur les justes et les injustes. Car si vous aimez ceux qui vous aiment,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843" name="Group 75"/>
          <p:cNvGraphicFramePr>
            <a:graphicFrameLocks noGrp="1"/>
          </p:cNvGraphicFramePr>
          <p:nvPr/>
        </p:nvGraphicFramePr>
        <p:xfrm>
          <a:off x="0" y="76200"/>
          <a:ext cx="9144000" cy="6783072"/>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ان احببتم الذين يحبونكم فاي اجر لكم.اليس العشارون ايضا يفعلون ذلك.وان سلمتم على اخوتكم فقط فاي فضل تصنعون.أليس العشارون ايضا يفعلون هكذا.</a:t>
                      </a:r>
                      <a:r>
                        <a:rPr kumimoji="0" lang="ar-SA" sz="2800" b="0"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rgbClr val="FF9900"/>
                          </a:solidFill>
                          <a:effectLst/>
                          <a:latin typeface="Arial" charset="0"/>
                          <a:cs typeface="Arial" charset="0"/>
                        </a:rPr>
                        <a:t>)</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00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what reward have ye? do not even the publicans the same?47  And if ye salute your brethren only, what do ye more than others? do not even the publicans so?48  Be ye therefore perfect, even as your Father which is in heaven is perfect.</a:t>
                      </a:r>
                      <a:endParaRPr kumimoji="0" lang="en-US" sz="2400" b="1"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 récompense allez-vous en avoir? Les collecteurs d'impôts eux-mêmes n'en font-ils pas autant? 47 Et si vous saluez seulement vos frères, que faites-vous d'extraordinaire? Les païens n'en font-ils pas autant? Vous donc, vous serez parfaits comme votre Père céleste est parfait.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3302" name="Text Box 36">
            <a:hlinkClick r:id="rId2" action="ppaction://hlinkpres?slideindex=558&amp;slidetitle=GOSPEL RESPONSE مرد الأنجيل RÉPONSE DE L’ÉVANGILE"/>
          </p:cNvPr>
          <p:cNvSpPr txBox="1">
            <a:spLocks noChangeArrowheads="1"/>
          </p:cNvSpPr>
          <p:nvPr/>
        </p:nvSpPr>
        <p:spPr bwMode="auto">
          <a:xfrm>
            <a:off x="6400800" y="6248400"/>
            <a:ext cx="2743200" cy="523875"/>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sz="1400">
                <a:solidFill>
                  <a:schemeClr val="bg1"/>
                </a:solidFill>
              </a:rPr>
              <a:t>تكملة رفع بخور</a:t>
            </a:r>
            <a:endParaRPr lang="en-CA" sz="1400">
              <a:solidFill>
                <a:schemeClr val="bg1"/>
              </a:solidFill>
            </a:endParaRPr>
          </a:p>
        </p:txBody>
      </p:sp>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 و أنجيل  باكر</a:t>
            </a:r>
          </a:p>
          <a:p>
            <a:pPr algn="ctr" rtl="1"/>
            <a:r>
              <a:rPr lang="fr-FR" sz="4400" u="sng">
                <a:solidFill>
                  <a:srgbClr val="FF9933"/>
                </a:solidFill>
              </a:rPr>
              <a:t>Psaume et Évangile du Matin</a:t>
            </a:r>
          </a:p>
        </p:txBody>
      </p:sp>
      <p:pic>
        <p:nvPicPr>
          <p:cNvPr id="1843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856" name="Group 40"/>
          <p:cNvGraphicFramePr>
            <a:graphicFrameLocks noGrp="1"/>
          </p:cNvGraphicFramePr>
          <p:nvPr/>
        </p:nvGraphicFramePr>
        <p:xfrm>
          <a:off x="0" y="0"/>
          <a:ext cx="9144000" cy="662940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 باكر</a:t>
                      </a:r>
                      <a:r>
                        <a:rPr kumimoji="0" lang="ar-SA" sz="3200" b="0" i="0" u="sng" strike="noStrike" cap="none" normalizeH="0" baseline="0" dirty="0">
                          <a:ln>
                            <a:noFill/>
                          </a:ln>
                          <a:solidFill>
                            <a:srgbClr val="FF9900"/>
                          </a:solidFill>
                          <a:effectLst/>
                          <a:latin typeface="Arial" charset="0"/>
                          <a:cs typeface="Arial" charset="0"/>
                        </a:rPr>
                        <a:t> (</a:t>
                      </a:r>
                      <a:r>
                        <a:rPr kumimoji="0" lang="en-CA" sz="3200" b="0" i="0" u="sng" strike="noStrike" cap="none" normalizeH="0" baseline="0" dirty="0">
                          <a:ln>
                            <a:noFill/>
                          </a:ln>
                          <a:solidFill>
                            <a:srgbClr val="FF9900"/>
                          </a:solidFill>
                          <a:effectLst/>
                          <a:latin typeface="Arial" charset="0"/>
                          <a:cs typeface="Arial" charset="0"/>
                        </a:rPr>
                        <a:t>61: 5, 8 </a:t>
                      </a:r>
                      <a:r>
                        <a:rPr kumimoji="0" lang="ar-EG" sz="3200" b="0" i="0" u="sng" strike="noStrike" cap="none" normalizeH="0" baseline="0" dirty="0">
                          <a:ln>
                            <a:noFill/>
                          </a:ln>
                          <a:solidFill>
                            <a:srgbClr val="FF9900"/>
                          </a:solidFill>
                          <a:effectLst/>
                          <a:latin typeface="Arial" charset="0"/>
                          <a:cs typeface="Arial" charset="0"/>
                        </a:rPr>
                        <a:t> </a:t>
                      </a:r>
                      <a:r>
                        <a:rPr kumimoji="0" lang="ar-SA" sz="3200" b="0" i="0" u="sng" strike="noStrike" cap="none" normalizeH="0" baseline="0" dirty="0">
                          <a:ln>
                            <a:noFill/>
                          </a:ln>
                          <a:solidFill>
                            <a:srgbClr val="FF9900"/>
                          </a:solidFill>
                          <a:effectLst/>
                          <a:latin typeface="Arial" charset="0"/>
                          <a:cs typeface="Arial" charset="0"/>
                        </a:rPr>
                        <a:t>)</a:t>
                      </a:r>
                      <a:endParaRPr kumimoji="0" lang="en-CA" sz="32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لانك انت يا الله استمعت نذوري.اعطيت ميراث خائفي اسمك.هكذا ارنم لاسمك الى الابد لوفاء نذوري يوما فيوما</a:t>
                      </a:r>
                      <a:r>
                        <a:rPr kumimoji="0" lang="en-C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هليلويا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61: 5,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For You, O God, have heard my vows; You have given me the heritage of those who fear Your name.  So I will sing praise to Your name forever, That I may daily perform my vows.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61: 5,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C'est toi, Dieu, qui a exaucé mes </a:t>
                      </a:r>
                      <a:r>
                        <a:rPr kumimoji="0" lang="fr-FR" sz="2800" b="0" i="0" u="none" strike="noStrike" cap="none" normalizeH="0" baseline="0" dirty="0" err="1">
                          <a:ln>
                            <a:noFill/>
                          </a:ln>
                          <a:solidFill>
                            <a:schemeClr val="bg1"/>
                          </a:solidFill>
                          <a:effectLst/>
                          <a:latin typeface="Arial" charset="0"/>
                          <a:cs typeface="Arial" charset="0"/>
                        </a:rPr>
                        <a:t>voeux</a:t>
                      </a:r>
                      <a:r>
                        <a:rPr kumimoji="0" lang="fr-FR" sz="2800" b="0" i="0" u="none" strike="noStrike" cap="none" normalizeH="0" baseline="0" dirty="0">
                          <a:ln>
                            <a:noFill/>
                          </a:ln>
                          <a:solidFill>
                            <a:schemeClr val="bg1"/>
                          </a:solidFill>
                          <a:effectLst/>
                          <a:latin typeface="Arial" charset="0"/>
                          <a:cs typeface="Arial" charset="0"/>
                        </a:rPr>
                        <a:t>, et donné leur héritage à ceux qui craignent ton nom. Alors, je chanterai sans cesse ton nom, pour accomplir chaque jour mes </a:t>
                      </a:r>
                      <a:r>
                        <a:rPr kumimoji="0" lang="fr-FR" sz="2800" b="0" i="0" u="none" strike="noStrike" cap="none" normalizeH="0" baseline="0" dirty="0" err="1">
                          <a:ln>
                            <a:noFill/>
                          </a:ln>
                          <a:solidFill>
                            <a:schemeClr val="bg1"/>
                          </a:solidFill>
                          <a:effectLst/>
                          <a:latin typeface="Arial" charset="0"/>
                          <a:cs typeface="Arial" charset="0"/>
                        </a:rPr>
                        <a:t>voeux</a:t>
                      </a:r>
                      <a:r>
                        <a:rPr kumimoji="0" lang="fr-FR" sz="2800" b="0" i="0" u="none" strike="noStrike" cap="none" normalizeH="0" baseline="0" dirty="0">
                          <a:ln>
                            <a:noFill/>
                          </a:ln>
                          <a:solidFill>
                            <a:schemeClr val="bg1"/>
                          </a:solidFill>
                          <a:effectLst/>
                          <a:latin typeface="Arial" charset="0"/>
                          <a:cs typeface="Arial" charset="0"/>
                        </a:rPr>
                        <a:t>, Alléluia.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5350" name="Rectangle 41"/>
          <p:cNvSpPr>
            <a:spLocks noGrp="1" noChangeArrowheads="1"/>
          </p:cNvSpPr>
          <p:nvPr>
            <p:ph type="ctrTitle"/>
          </p:nvPr>
        </p:nvSpPr>
        <p:spPr/>
        <p:txBody>
          <a:bodyPr/>
          <a:lstStyle/>
          <a:p>
            <a:pPr eaLnBrk="1" hangingPunct="1"/>
            <a:r>
              <a:rPr lang="en-US" sz="1000" dirty="0"/>
              <a:t>4pm</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903" name="Group 39"/>
          <p:cNvGraphicFramePr>
            <a:graphicFrameLocks noGrp="1"/>
          </p:cNvGraphicFramePr>
          <p:nvPr/>
        </p:nvGraphicFramePr>
        <p:xfrm>
          <a:off x="0" y="0"/>
          <a:ext cx="9144000" cy="655320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يوحنا ( 20 : 1 ـ 18 )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اول الاسبوع جاءت مريم المجدلية الى القبر باكرا والظلام باق فنظرت الحجر مرفوعا عن القبر.</a:t>
                      </a:r>
                      <a:r>
                        <a:rPr kumimoji="0" lang="ar-SA"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John 20:1-18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on the first day of the week Mary Magdalene went to the tomb early, while it was still dark, and saw that the stone had been taken away from the tomb.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00"/>
                          </a:solidFill>
                          <a:effectLst/>
                          <a:latin typeface="Arial" charset="0"/>
                          <a:cs typeface="Arial" charset="0"/>
                        </a:rPr>
                        <a:t>Jean 20:1-18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Le premier jour de la semaine, Marie–Madeleine se rendit au tombeau dès le matin, comme il faisait encore obscur ; et elle vit que la pierre était enlevée du tombeau.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6374" name="Rectangle 40"/>
          <p:cNvSpPr>
            <a:spLocks noGrp="1" noChangeArrowheads="1"/>
          </p:cNvSpPr>
          <p:nvPr>
            <p:ph type="ctrTitle"/>
          </p:nvPr>
        </p:nvSpPr>
        <p:spPr/>
        <p:txBody>
          <a:bodyPr/>
          <a:lstStyle/>
          <a:p>
            <a:pPr eaLnBrk="1" hangingPunct="1"/>
            <a:r>
              <a:rPr lang="en-US" sz="1000" dirty="0"/>
              <a:t>4m</a:t>
            </a:r>
          </a:p>
        </p:txBody>
      </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931" name="Group 43"/>
          <p:cNvGraphicFramePr>
            <a:graphicFrameLocks noGrp="1"/>
          </p:cNvGraphicFramePr>
          <p:nvPr/>
        </p:nvGraphicFramePr>
        <p:xfrm>
          <a:off x="0" y="76200"/>
          <a:ext cx="9144000" cy="6387720"/>
        </p:xfrm>
        <a:graphic>
          <a:graphicData uri="http://schemas.openxmlformats.org/drawingml/2006/table">
            <a:tbl>
              <a:tblPr/>
              <a:tblGrid>
                <a:gridCol w="4953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فركضت وجاءت الى سمعان بطرس والى التلميذ الاخر الذي كان يسوع يحبه وقالت لهما اخذوا السيد من القبر ولسنا نعلم اين وضعوه. فخرج بطرس والتلميذ الاخر واتيا الى القبر.</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she ran and came to Simon Peter, and to the other disciple, whom Jesus loved, and said to them, They have taken away the Lord out of the tomb, and we do not know where they have laid Him. 3 Peter therefore went out, and the other disciple, and were going to the tomb.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Elle courut trouver Simon Pierre et l’autre disciple que Jésus aimait, et leur dit : On a enlevé du tombeau le Seigneur, et nous ne savons pas où on l’a mis.3  Pierre et l’autre disciple sortirent pour aller au tombeau.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955" name="Group 43"/>
          <p:cNvGraphicFramePr>
            <a:graphicFrameLocks noGrp="1"/>
          </p:cNvGraphicFramePr>
          <p:nvPr/>
        </p:nvGraphicFramePr>
        <p:xfrm>
          <a:off x="0" y="0"/>
          <a:ext cx="9144000" cy="677088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الاثنان يركضان معا فسبق التلميذ الاخر بطرس وجاء اولا الى القبر. وانحنى فنظر الاكفان موضوعة ولكنه لم يدخل. ثم جاء سمعان بطرس يتبعه ودخل القبر ونظر الاكفان موضوعة.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they both ran together, and the other disciple outran Peter and came to the tomb first. 5 And he, stooping down and looking in, saw the linen cloths lying there; yet he did not go in. 6 Then Simon Peter came, following him, and went into the tomb; and he saw the linen cloths lying there,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couraient tous deux ensemble. Mais l’autre disciple courut plus vite que Pierre et arriva le premier au tombeau ; 5 il se baissa, vit les bandelettes qui étaient là, pourtant il n’entra pas.6  Simon Pierre qui le suivait, arriva. Il entra dans le tombeau, aperçut les bandelettes qui étaient là</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407" name="Group 31"/>
          <p:cNvGraphicFramePr>
            <a:graphicFrameLocks noGrp="1"/>
          </p:cNvGraphicFramePr>
          <p:nvPr/>
        </p:nvGraphicFramePr>
        <p:xfrm>
          <a:off x="0" y="0"/>
          <a:ext cx="9144000" cy="624840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والمنديل الذي كان على راسه ليس موضوعا مع الاكفان بل ملفوفا في موضع وحده. فحينئذ دخل ايضا التلميذ الاخر الذي جاء اولا الى القبر وراى فامن.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the handkerchief that had been around His head, not lying with the linen cloths, but folded together in a place by itself. 8 Then the other disciple, who came to the tomb first, went in also; and he saw and believed.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le linge qu’on avait mis sur la tête de Jésus, non pas avec les bandelettes, mais roulé à une place à part.8  Alors l’autre disciple, qui était arrivé le premier au tombeau, entra aussi ; il vit et il crut.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012" name="Group 20"/>
          <p:cNvGraphicFramePr>
            <a:graphicFrameLocks noGrp="1"/>
          </p:cNvGraphicFramePr>
          <p:nvPr/>
        </p:nvGraphicFramePr>
        <p:xfrm>
          <a:off x="0" y="76200"/>
          <a:ext cx="9144000" cy="655320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لم يكونوا بعد يعرفون الكتاب انه ينبغي ان يقوم من الاموات. فمضى التلميذان ايضا الى موضعهما.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For as yet they did not know the Scripture, that He must rise again from the dead. 10 Then the disciples went away again to their own homes.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Car ils n’avaient pas encore compris l’Écriture, selon laquelle Jésus devait ressusciter d’entre les morts.10 Et les disciples s’en retournèrent chez eux.</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431" name="Group 31"/>
          <p:cNvGraphicFramePr>
            <a:graphicFrameLocks noGrp="1"/>
          </p:cNvGraphicFramePr>
          <p:nvPr/>
        </p:nvGraphicFramePr>
        <p:xfrm>
          <a:off x="0" y="76200"/>
          <a:ext cx="9144000" cy="638772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مريم فكانت واقفة عند القبر خارجا تبكي وفيما هي تبكي انحنت الى القبر. فنظرت ملاكين بثياب بيض جالسين واحدا عند الراس والاخر عند الرجلين حيث كان جسد يسوع موضوعا.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Mary stood outside by the tomb weeping, and as she wept she stooped down and looked into the tomb. 12 And she saw two angels in white sitting, one at the head and the other at the feet, where the body of Jesus had lain.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Cependant, Marie se tenait dehors, près du tombeau, et pleurait. Comme elle pleurait, elle se baissa pour regarder dans le tombeau.12  et vit deux anges vêtus de blanc, assis à la place où avait été couché le corps de Jésus, l’un à la tête, l’autre aux pieds.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52" name="Group 28"/>
          <p:cNvGraphicFramePr>
            <a:graphicFrameLocks noGrp="1"/>
          </p:cNvGraphicFramePr>
          <p:nvPr/>
        </p:nvGraphicFramePr>
        <p:xfrm>
          <a:off x="0" y="0"/>
          <a:ext cx="9144000" cy="6344160"/>
        </p:xfrm>
        <a:graphic>
          <a:graphicData uri="http://schemas.openxmlformats.org/drawingml/2006/table">
            <a:tbl>
              <a:tblPr/>
              <a:tblGrid>
                <a:gridCol w="4953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لها يا امراة لماذا تبكين قالت لهما انهم اخذوا سيدي ولست اعلم اين وضعوه. ولما قالت هذا التفتت الى الوراء فنظرت يسوع واقفا ولم تعلم انه يسوع.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they said to her, Woman, why are you weeping? She said to them, Because they have taken away my Lord, and I do not know where they have laid Him. 14 Now when she had said this, she turned around and saw Jesus standing there, and did not know that it was Jesus.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Ils lui dirent : Femme, pourquoi pleures–tu ? Elle leur répondit : Parce qu’on a enlevé mon Seigneur, et je ne sais où on l’a mis.14 En disant cela, elle se retourna et vit Jésus debout ; mais elle ne savait pas que c’était Jésus.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485" name="Group 37"/>
          <p:cNvGraphicFramePr>
            <a:graphicFrameLocks noGrp="1"/>
          </p:cNvGraphicFramePr>
          <p:nvPr/>
        </p:nvGraphicFramePr>
        <p:xfrm>
          <a:off x="0" y="76200"/>
          <a:ext cx="9144000" cy="6248400"/>
        </p:xfrm>
        <a:graphic>
          <a:graphicData uri="http://schemas.openxmlformats.org/drawingml/2006/table">
            <a:tbl>
              <a:tblPr/>
              <a:tblGrid>
                <a:gridCol w="4953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امراة لماذا تبكين من تطلبين فظنت تلك انه البستاني فقالت له يا سيد ان كنت انت قد حملته فقل لي اين وضعته وانا اخذه.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Jesus said to her, Woman, why are you weeping? Whom are you seeking? She, supposing Him to be the gardener, said to Him, Sir, if You have carried Him away, tell me where You have laid Him, and I will take Him away.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Jésus lui dit : Femme, pourquoi pleures–tu ? Qui cherches–tu ? Pensant que c’était le jardinier, elle lui dit : Seigneur, si c’est toi qui l’as emporté, dis–moi où tu l’as mis, et je le prendrai.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3112" name="Group 56"/>
          <p:cNvGraphicFramePr>
            <a:graphicFrameLocks noGrp="1"/>
          </p:cNvGraphicFramePr>
          <p:nvPr/>
        </p:nvGraphicFramePr>
        <p:xfrm>
          <a:off x="0" y="0"/>
          <a:ext cx="9144000" cy="6856224"/>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مريم فالتفتت تلك وقالت له ربوني الذي تفسيره يا معلم. قال لها يسوع لا تلمسيني لاني لم اصعد بعد الى ابي ولكن اذهبي الى اخوتي وقولي لهم اني اصعد الى ابي وابيكم والهي والهكم.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29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Jesus said to her, Mary! She turned and said to Him, Rabboni! (which is to say, Teacher). 17 Jesus said to her, Do not cling to Me, for I have not yet ascended to My Father; but go to My brethren and say to them, `I am ascending to My Father and your Father, and to My God and your God.'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Jésus lui dit : Marie ! Elle se retourna et lui dit en hébreu : Rabbouni, c’est–à–dire : Maître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Jésus lui dit : Ne me touche pas ; car je ne suis pas encore monté vers mon Père. Mais va vers mes frères et dis–leur que je monte vers mon Père et votre Père, vers mon Dieu et votre Dieu.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562" name="Group 34"/>
          <p:cNvGraphicFramePr>
            <a:graphicFrameLocks noGrp="1"/>
          </p:cNvGraphicFramePr>
          <p:nvPr/>
        </p:nvGraphicFramePr>
        <p:xfrm>
          <a:off x="0" y="76200"/>
          <a:ext cx="9144000" cy="5665344"/>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فجاءت مريم المجدلية واخبرت التلاميذ انها رات الرب وانه قال لها هذا</a:t>
                      </a:r>
                      <a:r>
                        <a:rPr kumimoji="0" lang="ar-EG" sz="36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a:t>
                      </a:r>
                      <a:endParaRPr kumimoji="0" lang="en-CA" sz="3200" b="0" i="0" u="none"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rgbClr val="FF9900"/>
                          </a:solidFill>
                          <a:effectLst/>
                          <a:latin typeface="Arial" charset="0"/>
                          <a:cs typeface="Arial" charset="0"/>
                        </a:rPr>
                        <a:t>)</a:t>
                      </a:r>
                      <a:r>
                        <a:rPr kumimoji="0" lang="ar-SA" sz="2800" b="0" i="0" u="none" strike="noStrike" cap="none" normalizeH="0" baseline="0">
                          <a:ln>
                            <a:noFill/>
                          </a:ln>
                          <a:solidFill>
                            <a:srgbClr val="FF9900"/>
                          </a:solidFill>
                          <a:effectLst/>
                          <a:latin typeface="Arial" charset="0"/>
                          <a:cs typeface="Arial" charset="0"/>
                        </a:rPr>
                        <a:t> والمجد للـه دائماً</a:t>
                      </a:r>
                      <a:r>
                        <a:rPr kumimoji="0" lang="ar-SA" sz="2800" b="1" i="0" u="none" strike="noStrike" cap="none" normalizeH="0" baseline="0">
                          <a:ln>
                            <a:noFill/>
                          </a:ln>
                          <a:solidFill>
                            <a:srgbClr val="FF9900"/>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2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Mary Magdalene came and told the disciples that she had seen the Lord, and that He had spoken these things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Marie–Madeleine vint annoncer aux disciples qu’elle avait vu le Seigneur, et qu’il lui avait dit ces choses</a:t>
                      </a:r>
                      <a:r>
                        <a:rPr kumimoji="0" lang="fr-FR" sz="3200" b="0" i="0" u="none" strike="noStrike" cap="none" normalizeH="0" baseline="0">
                          <a:ln>
                            <a:noFill/>
                          </a:ln>
                          <a:solidFill>
                            <a:schemeClr val="bg1"/>
                          </a:solidFill>
                          <a:effectLst/>
                          <a:latin typeface="Arial" charset="0"/>
                          <a:cs typeface="Arial" charset="0"/>
                        </a:rPr>
                        <a:t>. </a:t>
                      </a:r>
                      <a:endParaRPr kumimoji="0" lang="fr-CA"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5590" name="Text Box 24">
            <a:hlinkClick r:id="rId2" action="ppaction://hlinkpres?slideindex=558&amp;slidetitle=GOSPEL RESPONSE مرد الأنجيل RÉPONSE DE L’ÉVANGILE"/>
          </p:cNvPr>
          <p:cNvSpPr txBox="1">
            <a:spLocks noChangeArrowheads="1"/>
          </p:cNvSpPr>
          <p:nvPr/>
        </p:nvSpPr>
        <p:spPr bwMode="auto">
          <a:xfrm>
            <a:off x="6400800" y="6172200"/>
            <a:ext cx="2743200" cy="523875"/>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sz="1400">
                <a:solidFill>
                  <a:schemeClr val="bg1"/>
                </a:solidFill>
              </a:rPr>
              <a:t>تكملة رفع بخور</a:t>
            </a:r>
            <a:endParaRPr lang="en-CA" sz="1400">
              <a:solidFill>
                <a:schemeClr val="bg1"/>
              </a:solidFill>
            </a:endParaRPr>
          </a:p>
        </p:txBody>
      </p:sp>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9661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endParaRPr lang="en-CA" sz="2800">
              <a:solidFill>
                <a:schemeClr val="bg1"/>
              </a:solidFill>
              <a:latin typeface="Avva_Shenouda" pitchFamily="34" charset="0"/>
            </a:endParaRPr>
          </a:p>
        </p:txBody>
      </p:sp>
      <p:sp>
        <p:nvSpPr>
          <p:cNvPr id="1966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b="1">
                <a:solidFill>
                  <a:schemeClr val="bg1"/>
                </a:solidFill>
              </a:rPr>
              <a:t>THE PAULINE EPISTLE</a:t>
            </a:r>
          </a:p>
        </p:txBody>
      </p:sp>
      <p:pic>
        <p:nvPicPr>
          <p:cNvPr id="1966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193" name="Group 89"/>
          <p:cNvGraphicFramePr>
            <a:graphicFrameLocks noGrp="1"/>
          </p:cNvGraphicFramePr>
          <p:nvPr/>
        </p:nvGraphicFramePr>
        <p:xfrm>
          <a:off x="0" y="0"/>
          <a:ext cx="9144000" cy="66294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a:t>
                      </a:r>
                      <a:r>
                        <a:rPr kumimoji="0" lang="ar-EG" sz="3200" b="0" i="0" u="sng" strike="noStrike" cap="none" normalizeH="0" baseline="0">
                          <a:ln>
                            <a:noFill/>
                          </a:ln>
                          <a:solidFill>
                            <a:srgbClr val="FF9900"/>
                          </a:solidFill>
                          <a:effectLst/>
                          <a:latin typeface="Arial" charset="0"/>
                          <a:cs typeface="Arial" charset="0"/>
                        </a:rPr>
                        <a:t>لوسى </a:t>
                      </a:r>
                      <a:r>
                        <a:rPr kumimoji="0" lang="ar-SA" sz="3200" b="0" i="0" u="sng" strike="noStrike" cap="none" normalizeH="0" baseline="0">
                          <a:ln>
                            <a:noFill/>
                          </a:ln>
                          <a:solidFill>
                            <a:srgbClr val="FF9900"/>
                          </a:solidFill>
                          <a:effectLst/>
                          <a:latin typeface="Arial" charset="0"/>
                          <a:cs typeface="Arial" charset="0"/>
                        </a:rPr>
                        <a:t>( 4 : </a:t>
                      </a:r>
                      <a:r>
                        <a:rPr kumimoji="0" lang="ar-EG" sz="3200" b="0" i="0" u="sng" strike="noStrike" cap="none" normalizeH="0" baseline="0">
                          <a:ln>
                            <a:noFill/>
                          </a:ln>
                          <a:solidFill>
                            <a:srgbClr val="FF9900"/>
                          </a:solidFill>
                          <a:effectLst/>
                          <a:latin typeface="Arial" charset="0"/>
                          <a:cs typeface="Arial" charset="0"/>
                        </a:rPr>
                        <a:t>2</a:t>
                      </a:r>
                      <a:r>
                        <a:rPr kumimoji="0" lang="ar-SA" sz="3200" b="0" i="0" u="sng" strike="noStrike" cap="none" normalizeH="0" baseline="0">
                          <a:ln>
                            <a:noFill/>
                          </a:ln>
                          <a:solidFill>
                            <a:srgbClr val="FF9900"/>
                          </a:solidFill>
                          <a:effectLst/>
                          <a:latin typeface="Arial" charset="0"/>
                          <a:cs typeface="Arial" charset="0"/>
                        </a:rPr>
                        <a:t> ـ 1</a:t>
                      </a:r>
                      <a:r>
                        <a:rPr kumimoji="0" lang="ar-EG" sz="3200" b="0" i="0" u="sng" strike="noStrike" cap="none" normalizeH="0" baseline="0">
                          <a:ln>
                            <a:noFill/>
                          </a:ln>
                          <a:solidFill>
                            <a:srgbClr val="FF9900"/>
                          </a:solidFill>
                          <a:effectLst/>
                          <a:latin typeface="Arial" charset="0"/>
                          <a:cs typeface="Arial" charset="0"/>
                        </a:rPr>
                        <a:t>8</a:t>
                      </a:r>
                      <a:r>
                        <a:rPr kumimoji="0" lang="ar-SA" sz="3200" b="0" i="0" u="sng" strike="noStrike" cap="none" normalizeH="0" baseline="0">
                          <a:ln>
                            <a:noFill/>
                          </a:ln>
                          <a:solidFill>
                            <a:srgbClr val="FF9900"/>
                          </a:solidFill>
                          <a:effectLst/>
                          <a:latin typeface="Arial" charset="0"/>
                          <a:cs typeface="Arial" charset="0"/>
                        </a:rPr>
                        <a:t> )</a:t>
                      </a:r>
                      <a:endParaRPr kumimoji="0" lang="en-C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tx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واظبوا على الصلاة ساهرين فيها بالشكر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مصلّين في ذلك لاجلنا نحن ايضا ليفتح الرب لنا بابا للكلام لنتكلم بسر المسيح</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Colossians 4: 2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Continue earnestly in prayer, being vigilant in it with thanksgiving; meanwhile praying also for us, that God would open to us a door for the word, to speak the mystery of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Colossiens 4: 2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Tenez vous à la prière; qu'elle vous garde sur le qui-vive dans l'action de grâce. En même temps, priez aussi pour nous: que Dieu ouvre une porte à notre prédication afin que j'annonce le mystère du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7638" name="Rectangle 90"/>
          <p:cNvSpPr>
            <a:spLocks noGrp="1" noChangeArrowheads="1"/>
          </p:cNvSpPr>
          <p:nvPr>
            <p:ph type="ctrTitle"/>
          </p:nvPr>
        </p:nvSpPr>
        <p:spPr/>
        <p:txBody>
          <a:bodyPr/>
          <a:lstStyle/>
          <a:p>
            <a:pPr eaLnBrk="1" hangingPunct="1"/>
            <a:r>
              <a:rPr lang="en-US"/>
              <a:t>4p</a:t>
            </a:r>
          </a:p>
        </p:txBody>
      </p:sp>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585" name="Group 17"/>
          <p:cNvGraphicFramePr>
            <a:graphicFrameLocks noGrp="1"/>
          </p:cNvGraphicFramePr>
          <p:nvPr/>
        </p:nvGraphicFramePr>
        <p:xfrm>
          <a:off x="0" y="0"/>
          <a:ext cx="9144000" cy="640080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من اجله انا موثق ايضا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كي اظهره كما يجب ان اتكلم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اسلكوا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بحكمة من جهة الذين هم من خارج مفتدين الوقت</a:t>
                      </a:r>
                      <a:r>
                        <a:rPr kumimoji="0" lang="en-US"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sng"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for which I am also in chains, that I may make it manifest, as I ought to speak. Walk in wisdom toward those who are outside, redeeming the time.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lequel je suis en prison; que je le publie comme je suis tenu d'en parler. Trouvez la juste attitude à l'égard des non-chrétiens; saisissez l'occasion.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604" name="Group 52"/>
          <p:cNvGraphicFramePr>
            <a:graphicFrameLocks noGrp="1"/>
          </p:cNvGraphicFramePr>
          <p:nvPr/>
        </p:nvGraphicFramePr>
        <p:xfrm>
          <a:off x="0" y="76200"/>
          <a:ext cx="9144000" cy="63246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ليكن كلامكم كل حين بنعمة مصلحا بملح لتعلموا كيف يجب ان تجاوبوا كل واحد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جميع احوالي سيعرّفكم بها تيخيكس الاخ الحبيب والخادم الامين والعبد معنا في الرب</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Let your speech always be with grace, seasoned with salt, that you may know how you ought to answer each one.  Tychicus, a beloved brother, faithful minister, and fellow servant in the Lord, will tell you all the news about me.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vos propos soient toujours bienveillants, relevés de sel, avec l'art de répondre à chacun comme il faut. En ce qui concerne ma situation, vous aurez toutes les nouvelles par Tychique, le frère que j'aime, le ministre fidèle, mon compagnon de service dans le Seigneur.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6194" name="Group 66"/>
          <p:cNvGraphicFramePr>
            <a:graphicFrameLocks noGrp="1"/>
          </p:cNvGraphicFramePr>
          <p:nvPr/>
        </p:nvGraphicFramePr>
        <p:xfrm>
          <a:off x="0" y="0"/>
          <a:ext cx="9144000" cy="677088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ارسلته اليكم لهذا عينه ليعرف احوالكم ويعزي قلوبكم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مع انسيمس الاخ الامين الحبيب الذي هو منكم.هما سيعرّفانكم بكل ما ههنا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يسلم عليكم ارسترخس المأسور معي</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I am sending him to you for this very purpose, that he may know your circumstances and comfort your hearts, with Onesimus, a faithful and beloved brother, who is one of you. They will make known to you all things which are happening here. Aristarchus my fellow prisoner greets you,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vous l'envoie tout exprès pour vous donner de nos nouvelles et vous réconforter. Onésime, ce frère fidèle et très cher, l'accompagne; il est des vôtres. Ils vous mettront au courant de tout ce qui se passe ici. Vous avez les salutations d'Aristarque qui est en prison avec moi,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7212" name="Group 60"/>
          <p:cNvGraphicFramePr>
            <a:graphicFrameLocks noGrp="1"/>
          </p:cNvGraphicFramePr>
          <p:nvPr/>
        </p:nvGraphicFramePr>
        <p:xfrm>
          <a:off x="0" y="0"/>
          <a:ext cx="9144000" cy="6540120"/>
        </p:xfrm>
        <a:graphic>
          <a:graphicData uri="http://schemas.openxmlformats.org/drawingml/2006/table">
            <a:tbl>
              <a:tblPr/>
              <a:tblGrid>
                <a:gridCol w="3962400">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ومرقس ابن اخت برنابا الذي اخذتم لاجله وصايا.ان أتى اليكم فاقبلوه</a:t>
                      </a:r>
                      <a:r>
                        <a:rPr kumimoji="0" lang="en-US"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ويسوع المدعو يسطس الذين هم من الختان.هؤلاء هم وحدهم العاملون معي لملكوت الله</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with Mark the cousin of Barnabas (about whom you received instructions: if he comes to you, welcome him), and Jesus who is called Justus. These are my only fellow workers for the kingdom of God who are of the circumcision;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ainsi que de Marc, le cousin de Barnabas - vous avez reçu des instructions à son sujet: s'il vient chez vous, faites-lui bon accueil. Vous avez également les salutations de Jésus, celui qu'on appelle Justus. Seuls parmi les Juifs à travailler avec moi pour le Royaume de Dieu, ils ont été pour moi une consolation.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626" name="Group 50"/>
          <p:cNvGraphicFramePr>
            <a:graphicFrameLocks noGrp="1"/>
          </p:cNvGraphicFramePr>
          <p:nvPr/>
        </p:nvGraphicFramePr>
        <p:xfrm>
          <a:off x="0" y="76200"/>
          <a:ext cx="9144000" cy="62484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صاروا لي تسلية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يسلم عليكم ابفراس الذي هو منكم عبد للمسيح</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مجاهد كل حين لاجلكم بالصلوات لكي تثبتوا كاملين وممتلئين في كل مشيئة الله</a:t>
                      </a:r>
                      <a:r>
                        <a:rPr kumimoji="0" lang="en-US" sz="3200" b="0" i="0" u="none" strike="noStrike" cap="none" normalizeH="0" baseline="0">
                          <a:ln>
                            <a:noFill/>
                          </a:ln>
                          <a:solidFill>
                            <a:schemeClr val="bg1"/>
                          </a:solidFill>
                          <a:effectLst/>
                          <a:latin typeface="Arial" charset="0"/>
                          <a:cs typeface="Arial" charset="0"/>
                        </a:rPr>
                        <a:t>.</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they have proved to be a comfort to me.  Epaphras, who is one of you, a bondservant of Christ, greets you, always laboring fervently for you in prayers, that you may stand perfect and complete in all the will of God.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avez les salutations d'Epaphras qui est de chez vous; ce serviteur de Jésus Christ ne cesse de mener pour vous le combat de la prière, afin que vous demeuriez fermes, parfaits, donnant plein consentement à toute volonté de Dieu.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8253" name="Group 77"/>
          <p:cNvGraphicFramePr>
            <a:graphicFrameLocks noGrp="1"/>
          </p:cNvGraphicFramePr>
          <p:nvPr/>
        </p:nvGraphicFramePr>
        <p:xfrm>
          <a:off x="0" y="0"/>
          <a:ext cx="9144000" cy="6917184"/>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اشهد فيه ان له غيرة كثيرة لاجلكم ولاجل الذين في لاودكية والذين في هيرابوليس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يسلم عليكم لوقا الطبيب الحبيب وديماس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سلموا على الاخوة الذين في لاودكية وعلى نمفاس وعلى الكنيسة التي في بيته</a:t>
                      </a:r>
                      <a:r>
                        <a:rPr kumimoji="0" lang="en-US" sz="3200" b="0" i="0" u="none" strike="noStrike" cap="none" normalizeH="0" baseline="0">
                          <a:ln>
                            <a:noFill/>
                          </a:ln>
                          <a:solidFill>
                            <a:schemeClr val="bg1"/>
                          </a:solidFill>
                          <a:effectLst/>
                          <a:latin typeface="Arial" charset="0"/>
                          <a:cs typeface="Arial" charset="0"/>
                        </a:rPr>
                        <a:t>.</a:t>
                      </a:r>
                      <a:r>
                        <a:rPr kumimoji="0" lang="en-CA" sz="32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For I bear him witness that he has a great zeal for you,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those who are in Laodicea, and those in Hierapolis.  Luke the beloved physician and Demas greet you.  Greet the brethren who are in Laodicea, and Nymphas and the church that is in his house.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lui rends témoignage qu'il se donne beaucoup de peine, pour vous, pour ceux de Laodicée et de Hiérapolis. Vous avez les salutations de Luc, notre ami le médecin, et de Démas. Saluez les frères de Laodicée, ainsi que Nympha et l'Eglise qui se réunit dans sa maison.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264" name="Group 64"/>
          <p:cNvGraphicFramePr>
            <a:graphicFrameLocks noGrp="1"/>
          </p:cNvGraphicFramePr>
          <p:nvPr/>
        </p:nvGraphicFramePr>
        <p:xfrm>
          <a:off x="0" y="0"/>
          <a:ext cx="9144000" cy="620484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066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قرئت عندكم هذه الرسالة فاجعلوها تقرأ ايضا في كنيسة اللاودكيين والتي من لاودكية تقرأونها انتم ايضا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وقولوا لارخبس انظر الى الخدمة التي قبلتها في الرب لكي تتممها</a:t>
                      </a:r>
                      <a:r>
                        <a:rPr kumimoji="0" lang="en-US" sz="3200" b="0" i="0" u="none" strike="noStrike" cap="none" normalizeH="0" baseline="0">
                          <a:ln>
                            <a:noFill/>
                          </a:ln>
                          <a:solidFill>
                            <a:schemeClr val="bg1"/>
                          </a:solidFill>
                          <a:effectLst/>
                          <a:latin typeface="Arial" charset="0"/>
                          <a:cs typeface="Arial" charset="0"/>
                        </a:rPr>
                        <a:t>.</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Now when this epistle is read among you, see that it is read also in the church of the Laodiceans, and that you likewise read the epistle from Laodicea.  And say to Archippus, "Take heed to the ministry which you have received in the Lord, that you may fulfill it."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Quand vous aurez lu ma lettre, faites en sorte qu'on la lise aussi dans l'Eglise de Laodicée. Lisez, de votre côté, celle qui viendra de Laodicée. Enfin, dites à Archippe: Veille au ministère que tu as reçu dans le Seigneur, et tâche de bien l'accomplir.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656" name="Group 32"/>
          <p:cNvGraphicFramePr>
            <a:graphicFrameLocks noGrp="1"/>
          </p:cNvGraphicFramePr>
          <p:nvPr/>
        </p:nvGraphicFramePr>
        <p:xfrm>
          <a:off x="0" y="152400"/>
          <a:ext cx="9067800" cy="6375528"/>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السلام بيدي انا بولس.اذكروا وثقي.النعمة معكم.آمين.كتبت الى اهل كولوسي من رومية بيد تيخيكس وأنسيمس</a:t>
                      </a:r>
                      <a:endParaRPr kumimoji="0" lang="en-US"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This salutation by my own hand; Paul. Remember my chains. Grace be with you. Amen.</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salutation de ma main, à moi Paul, la voici: Souvenez-vous de mes chaînes. La grâce soit avec vous.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2078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a:solidFill>
                  <a:schemeClr val="bg1"/>
                </a:solidFill>
              </a:rPr>
              <a:t>THE CATHOLIC EPISTLE</a:t>
            </a:r>
          </a:p>
        </p:txBody>
      </p:sp>
      <p:pic>
        <p:nvPicPr>
          <p:cNvPr id="20787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352" name="Group 80"/>
          <p:cNvGraphicFramePr>
            <a:graphicFrameLocks noGrp="1"/>
          </p:cNvGraphicFramePr>
          <p:nvPr/>
        </p:nvGraphicFramePr>
        <p:xfrm>
          <a:off x="0" y="0"/>
          <a:ext cx="9144000" cy="6790056"/>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a:t>
                      </a:r>
                      <a:r>
                        <a:rPr kumimoji="0" lang="ar-EG" sz="3200" b="0" i="0" u="sng" strike="noStrike" cap="none" normalizeH="0" baseline="0">
                          <a:ln>
                            <a:noFill/>
                          </a:ln>
                          <a:solidFill>
                            <a:srgbClr val="FF9900"/>
                          </a:solidFill>
                          <a:effectLst/>
                          <a:latin typeface="Arial" charset="0"/>
                          <a:cs typeface="Arial" charset="0"/>
                        </a:rPr>
                        <a:t>يعقوب</a:t>
                      </a:r>
                      <a:r>
                        <a:rPr kumimoji="0" lang="ar-SA" sz="3200" b="0" i="0" u="sng" strike="noStrike" cap="none" normalizeH="0" baseline="0">
                          <a:ln>
                            <a:noFill/>
                          </a:ln>
                          <a:solidFill>
                            <a:srgbClr val="FF9900"/>
                          </a:solidFill>
                          <a:effectLst/>
                          <a:latin typeface="Arial" charset="0"/>
                          <a:cs typeface="Arial" charset="0"/>
                        </a:rPr>
                        <a:t> الرسول ( </a:t>
                      </a:r>
                      <a:r>
                        <a:rPr kumimoji="0" lang="ar-EG" sz="3200" b="0" i="0" u="sng" strike="noStrike" cap="none" normalizeH="0" baseline="0">
                          <a:ln>
                            <a:noFill/>
                          </a:ln>
                          <a:solidFill>
                            <a:srgbClr val="FF9900"/>
                          </a:solidFill>
                          <a:effectLst/>
                          <a:latin typeface="Arial" charset="0"/>
                          <a:cs typeface="Arial" charset="0"/>
                        </a:rPr>
                        <a:t>5</a:t>
                      </a:r>
                      <a:r>
                        <a:rPr kumimoji="0" lang="ar-SA" sz="3200" b="0" i="0" u="sng" strike="noStrike" cap="none" normalizeH="0" baseline="0">
                          <a:ln>
                            <a:noFill/>
                          </a:ln>
                          <a:solidFill>
                            <a:srgbClr val="FF9900"/>
                          </a:solidFill>
                          <a:effectLst/>
                          <a:latin typeface="Arial" charset="0"/>
                          <a:cs typeface="Arial" charset="0"/>
                        </a:rPr>
                        <a:t> : </a:t>
                      </a:r>
                      <a:r>
                        <a:rPr kumimoji="0" lang="ar-EG" sz="3200" b="0" i="0" u="sng" strike="noStrike" cap="none" normalizeH="0" baseline="0">
                          <a:ln>
                            <a:noFill/>
                          </a:ln>
                          <a:solidFill>
                            <a:srgbClr val="FF9900"/>
                          </a:solidFill>
                          <a:effectLst/>
                          <a:latin typeface="Arial" charset="0"/>
                          <a:cs typeface="Arial" charset="0"/>
                        </a:rPr>
                        <a:t>9</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20</a:t>
                      </a:r>
                      <a:r>
                        <a:rPr kumimoji="0" lang="ar-SA" sz="3200" b="0" i="0" u="sng" strike="noStrike" cap="none" normalizeH="0" baseline="0">
                          <a:ln>
                            <a:noFill/>
                          </a:ln>
                          <a:solidFill>
                            <a:srgbClr val="FF9900"/>
                          </a:solidFill>
                          <a:effectLst/>
                          <a:latin typeface="Arial" charset="0"/>
                          <a:cs typeface="Arial" charset="0"/>
                        </a:rPr>
                        <a:t> )</a:t>
                      </a:r>
                      <a:endParaRPr kumimoji="0" lang="en-C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 يئن بعضكم على بعض ايها الاخوة لئلا تدانوا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هوذا الديان واقف قدام الباب.</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خذوا يا اخوتي مثالا لاحتمال المشقات والاناة الانبياء الذين تكلموا باسم الرب.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5: 9 – 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Do not grumble against one another, brethren, lest you be condemned. Behold, the Judge is standing at the door!  My brethren, take the prophets, who spoke in the name of the Lord, as an example of suffering and patience.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Jacques 5 : 9 - 20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Frères, ne gémissez pas les uns contre les autres, pour éviter d'être jugés. Voyez: le juge se tient aux portes. Pour la souffrance et la patience, le modèle à prendre frères, ce sont les prophètes, qui ont parlé au nom du Seigneur.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8902" name="Rectangle 81"/>
          <p:cNvSpPr>
            <a:spLocks noGrp="1" noChangeArrowheads="1"/>
          </p:cNvSpPr>
          <p:nvPr>
            <p:ph type="ctrTitle"/>
          </p:nvPr>
        </p:nvSpPr>
        <p:spPr/>
        <p:txBody>
          <a:bodyPr/>
          <a:lstStyle/>
          <a:p>
            <a:pPr eaLnBrk="1" hangingPunct="1"/>
            <a:r>
              <a:rPr lang="en-US"/>
              <a:t>4c</a:t>
            </a:r>
          </a:p>
        </p:txBody>
      </p:sp>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369" name="Group 73"/>
          <p:cNvGraphicFramePr>
            <a:graphicFrameLocks noGrp="1"/>
          </p:cNvGraphicFramePr>
          <p:nvPr/>
        </p:nvGraphicFramePr>
        <p:xfrm>
          <a:off x="0" y="0"/>
          <a:ext cx="9067800" cy="689064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نحن نطوّب الصابرين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قد سمعتم بصبر ايوب ورأيتم عاقبة الرب.لان الرب كثير الرحمة ورأوف  ولكن قبل كل شيء يا اخوتي لا تحلفوا لا بالسماء ولا بالارض ولا بقسم آخر.</a:t>
                      </a:r>
                      <a:r>
                        <a:rPr kumimoji="0" lang="en-CA" sz="3200" b="0" i="0" u="none" strike="noStrike" cap="none" normalizeH="0" baseline="0">
                          <a:ln>
                            <a:noFill/>
                          </a:ln>
                          <a:solidFill>
                            <a:schemeClr val="bg1"/>
                          </a:solidFill>
                          <a:effectLst/>
                          <a:latin typeface="Arial" charset="0"/>
                          <a:cs typeface="Arial" charset="0"/>
                        </a:rPr>
                        <a:t> </a:t>
                      </a:r>
                      <a:endParaRPr kumimoji="0" lang="en-US" sz="36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Indeed we count them blessed who endure. You have heard of the perseverance of Job and seen the end intended by the Lord; that the Lord is very compassionate and merciful.  But above all, my brethren, do not swear, either by heaven or by earth or with any other oath.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Voyez: nous félicitons les gens endurants; vous avez entendu l'histoire de l'endurance de Job et vu le but du Seigneur parce que le Seigneur a beaucoup de coeur et montre de la pitié. Mais avant tout, mes frères, ne jurez pas, ni par le ciel, ni par la terre, ni d'aucune autre manière.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404" name="Group 84"/>
          <p:cNvGraphicFramePr>
            <a:graphicFrameLocks noGrp="1"/>
          </p:cNvGraphicFramePr>
          <p:nvPr/>
        </p:nvGraphicFramePr>
        <p:xfrm>
          <a:off x="0" y="0"/>
          <a:ext cx="9144000" cy="684708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لتكن نعمكم نعم ولاكم لا لئلا تقعوا تحت دينونة أعلى احد بينكم مشقات فليصلّ.أمسرور احد فليرتل. أمريض احد بينكم فليدع شيوخ الكنيسة فيصلّوا عليه ويدهنوه بزيت باسم الرب</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But let your "Yes," be "Yes," and your "No," "No," lest you fall into judgment.  Is anyone among you suffering? Let him pray. Is anyone cheerful? Let him sing psalms.  Is anyone among you sick? Let him call for the elders of the church, and let them pray over him, anointing him with oil in the name of the Lord.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votre oui soit oui et votre non, non, afin que vous ne tombiez pas sous le jugement. L'un de vous souffre-t-il? Qu'il prie. Est-il joyeux? Qu'il chante des cantiques. L'un de vous est-il malade? Qu'il fasse appeler les anciens de l'Église et qu'ils prient après avoir fait sur lui une onction d'huile au nom du Seigneur.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423" name="Group 79"/>
          <p:cNvGraphicFramePr>
            <a:graphicFrameLocks noGrp="1"/>
          </p:cNvGraphicFramePr>
          <p:nvPr/>
        </p:nvGraphicFramePr>
        <p:xfrm>
          <a:off x="0" y="0"/>
          <a:ext cx="9144000" cy="646392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وصلاة الايمان تشفي المريض والرب يقيمه وان كان قد فعل خطية تغفر له. اعترفوا بعضكم لبعض بالزلات وصلّوا بعضكم لاجل بعض لكي تشفوا.طلبة البار تقتدر كثيرا في فعلها</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the prayer of faith will save the sick, and the Lord will raise him up. And if he has committed sins, he will be forgiven.  Confess your trespasses to one another, and pray for one another, that you may be healed. The effective, fervent prayer of a righteous man avails much.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prière de la foi sauvera le patient; le Seigneur le relèvera et, s'il a des péchés à son actif, il lui sera pardonné. Confessez-vous donc vos péchés les uns aux autres et priez les uns pour les autres, afin d'être guéris. La requête d'un juste agit avec beaucoup de force.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615" name="Group 23"/>
          <p:cNvGraphicFramePr>
            <a:graphicFrameLocks noGrp="1"/>
          </p:cNvGraphicFramePr>
          <p:nvPr/>
        </p:nvGraphicFramePr>
        <p:xfrm>
          <a:off x="0" y="0"/>
          <a:ext cx="9144000" cy="6790056"/>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ايليا انسانا تحت الآلام مثلنا وصلّى صلاة ان لا تمطر فلم تمطر على الارض ثلاث سنين وستة اشهر.  ثم صلّى ايضا فاعطت السماء مطرا واخرجت الارض ثمرها</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Elijah was a man with a nature like ours, and he prayed earnestly that it would not rain; and it did not rain on the land for three years and six months.  And he prayed again, and the heaven gave rain, and the earth produced its fruit.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Élie était un homme semblable à nous; il pria avec ferveur pour qu'il ne plût pas, et il ne plut pas sur la terre pendant trois ans et six mois; puis il pria de nouveau, le ciel donna de la pluie, la terre produisit son fruit.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634" name="Group 18"/>
          <p:cNvGraphicFramePr>
            <a:graphicFrameLocks noGrp="1"/>
          </p:cNvGraphicFramePr>
          <p:nvPr/>
        </p:nvGraphicFramePr>
        <p:xfrm>
          <a:off x="0" y="0"/>
          <a:ext cx="9144000" cy="6790056"/>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الاخوة ان ضل احد بينكم عن الحق فردّه احد  فليعلم ان من رد خاطئا عن ضلال طريقه يخلّص نفسا من الموت ويستر كثرة من الخطايا ٍ</a:t>
                      </a:r>
                      <a:endParaRPr kumimoji="0" lang="en-US"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Brethren, if anyone among you wanders from the truth, and someone turns him back, let him know that he who turns a sinner from the error of his way will save a soul from death and cover a multitude of sins.</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Mes frères, si l'un de vous s'est égaré loin de la vérité et qu'on le ramène, sachez que celui qui ramène un pécheur du chemin où il s'égarait lui sauvera la vie et fera disparaître une foule de péchés.</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dirty="0">
                <a:solidFill>
                  <a:schemeClr val="bg1"/>
                </a:solidFill>
              </a:rPr>
              <a:t>The Acts of our fathers, the apostles, may their blessings be with us.  Amen.</a:t>
            </a:r>
          </a:p>
        </p:txBody>
      </p:sp>
      <p:sp>
        <p:nvSpPr>
          <p:cNvPr id="2160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a:solidFill>
                  <a:schemeClr val="bg1"/>
                </a:solidFill>
              </a:rPr>
              <a:t>THE PRAXIS</a:t>
            </a:r>
          </a:p>
        </p:txBody>
      </p:sp>
      <p:pic>
        <p:nvPicPr>
          <p:cNvPr id="21606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21606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470" name="Group 78"/>
          <p:cNvGraphicFramePr>
            <a:graphicFrameLocks noGrp="1"/>
          </p:cNvGraphicFramePr>
          <p:nvPr/>
        </p:nvGraphicFramePr>
        <p:xfrm>
          <a:off x="0" y="0"/>
          <a:ext cx="8991600" cy="6790056"/>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SA" sz="2800" b="0" i="0" u="sng" strike="noStrike" cap="none" normalizeH="0" baseline="0">
                          <a:ln>
                            <a:noFill/>
                          </a:ln>
                          <a:solidFill>
                            <a:srgbClr val="FF9900"/>
                          </a:solidFill>
                          <a:effectLst/>
                          <a:latin typeface="Arial" charset="0"/>
                          <a:cs typeface="Arial" charset="0"/>
                        </a:rPr>
                        <a:t>(18: 1 – 11)</a:t>
                      </a:r>
                      <a:endParaRPr kumimoji="0" lang="en-CA"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هذا مضى بولس من اثينا وجاء الى كورنثوس. فوجد يهوديا اسمه اكيلا بنطي الجنس كان قد جاء حديثا من ايطالية وبريسكلا امراته.</a:t>
                      </a:r>
                      <a:r>
                        <a:rPr kumimoji="0" lang="en-CA"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18: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After these things Paul departed from Athens and went to Corinth.  And he found a certain Jew named Aquila, born in Pontus, who had recently come from Italy with his wife Priscilla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18: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quittant Athènes, Paul se rendit ensuite à Corinthe. Il rencontra là un Juif nommé Aquilas, originaire du Pont, qui venait d'arriver d'Italie avec sa femme, Priscille.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7094" name="Rectangle 79"/>
          <p:cNvSpPr>
            <a:spLocks noGrp="1" noChangeArrowheads="1"/>
          </p:cNvSpPr>
          <p:nvPr>
            <p:ph type="ctrTitle"/>
          </p:nvPr>
        </p:nvSpPr>
        <p:spPr/>
        <p:txBody>
          <a:bodyPr/>
          <a:lstStyle/>
          <a:p>
            <a:pPr eaLnBrk="1" hangingPunct="1"/>
            <a:r>
              <a:rPr lang="en-US" dirty="0"/>
              <a:t>4a</a:t>
            </a:r>
          </a:p>
        </p:txBody>
      </p:sp>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655" name="Group 15"/>
          <p:cNvGraphicFramePr>
            <a:graphicFrameLocks noGrp="1"/>
          </p:cNvGraphicFramePr>
          <p:nvPr/>
        </p:nvGraphicFramePr>
        <p:xfrm>
          <a:off x="0" y="0"/>
          <a:ext cx="8991600" cy="6019800"/>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كلوديوس كان قد امر ان يمضي جميع اليهود من رومية.فجاء اليهما.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because Claudius had commanded all the Jews to depart from Rome); and he came to them.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Claude, en effet, avait décrété que tous les Juifs devaient quitter Rome. Paul entra en relations avec eux et,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472" name="Group 56"/>
          <p:cNvGraphicFramePr>
            <a:graphicFrameLocks noGrp="1"/>
          </p:cNvGraphicFramePr>
          <p:nvPr/>
        </p:nvGraphicFramePr>
        <p:xfrm>
          <a:off x="0" y="0"/>
          <a:ext cx="9144000" cy="646392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ولكونه من صناعتهما اقام عندهما وكان يعمل لانهما كانا في صناعتهما خياميّين.وكان يحاج في المجمع كل سبت ويقنع يهودا ويونانيين.ولما انحدر سيلا وتيموثاوس من مكدونية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So, because he was of the same trade, he stayed with them and worked; for by occupation they were tentmakers.  And he reasoned in the synagogue every Sabbath, and persuaded both Jews and Greeks.  When Silas and Timothy had come from Macedonia,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il avait le même métier - c'était des fabricants de tentes- il s'installa chez eux et il y travaillait. Chaque sabbat, il prenait la parole à la synagogue et tâchait de convaincre Juifs et Grecs. Mais, lorsque Silas et Timothée furent arrivés de Macédoine,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510" name="Group 70"/>
          <p:cNvGraphicFramePr>
            <a:graphicFrameLocks noGrp="1"/>
          </p:cNvGraphicFramePr>
          <p:nvPr/>
        </p:nvGraphicFramePr>
        <p:xfrm>
          <a:off x="0" y="76200"/>
          <a:ext cx="9144000" cy="634416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بولس منحصرا بالروح وهو يشهد لليهود بالمسيح يسوع. واذ كانوا يقاومون ويجدفون نفض ثيابه وقال لهم دمكم على رؤوسكم.انا بري.من الآن اذهب الى الامم.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Paul was compelled by the Spirit, and testified to the Jews that Jesus is the Christ.  But when they opposed him and blasphemed, he shook his garments and said to them, "Your blood be upon your own heads; I am clean. From now on I will go to the Gentiles."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Paul se consacra entièrement à la Parole, attestant devant les Juifs que le Messie, c'est Jésus. Devant leur opposition et leur injures, Paul secoua ses vêtements et leur déclara: "Que votre sang vous retombe sur la tête. J'en suis pur, et désormais c'est aux païens que j'irai."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688" name="Group 40"/>
          <p:cNvGraphicFramePr>
            <a:graphicFrameLocks noGrp="1"/>
          </p:cNvGraphicFramePr>
          <p:nvPr/>
        </p:nvGraphicFramePr>
        <p:xfrm>
          <a:off x="0" y="0"/>
          <a:ext cx="9144000" cy="677088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فانتقل من هناك وجاء الى بيت رجل اسمه يوستس كان متعبدا لله وكان بيته ملاصقا للمجمع. وكريسبس رئيس المجمع آمن بالرب مع جميع بيته.وكثيرون من الكورنثيين اذ سمعوا آمنوا واعتمدوا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he departed from there and entered the house of a certain man named Justus, one who worshiped God, whose house was next door to the synagogue.  Then Crispus, the ruler of the synagogue, believed on the Lord with all his household. And many of the Corinthians, hearing, believed and were baptized.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Quittant ce lieu, il se rendit chez un certain Titius Justus, adorateur de Dieu, dont la maison était contiguë à la synagogue. Crispus, chef de synagogue, crut au Seigneur avec toute sa maison et beaucoup de Corinthiens, en écoutant Paul, devenaient croyants et recevaient le baptême.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788" name="Group 60"/>
          <p:cNvGraphicFramePr>
            <a:graphicFrameLocks noGrp="1"/>
          </p:cNvGraphicFramePr>
          <p:nvPr/>
        </p:nvGraphicFramePr>
        <p:xfrm>
          <a:off x="0" y="0"/>
          <a:ext cx="8991600" cy="6920232"/>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الرب لبولس برؤيا في الليل لا تخف بل تكلم ولا تسكت. لاني انا معك ولا يقع بك احد ليؤذيك.لان لي شعبا كثيرا في هذه المدينة. فاقام سنة وستة اشهر يعلّم بينهم بكلمة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Now the Lord spoke to Paul in the night by a vision, "Do not be afraid, but speak, and do not keep silent; "for I am with you, and no one will attack you to hurt you; for I have many people in this city."  And he continued there a year and six months, teaching the word of God among them.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nuit, le Seigneur dit à Paul dans une vision: "Sois sans crainte, continue de parler, ne te tais pas. Je suis en effet avec toi et personne ne mettra la main sur toi pour te maltraiter car, dans cette ville, un peuple nombreux m'est destiné." Paul y demeura un an et six mois, enseignant la parole de Dieu.</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2"/>
          <p:cNvSpPr>
            <a:spLocks noGrp="1" noChangeArrowheads="1"/>
          </p:cNvSpPr>
          <p:nvPr>
            <p:ph type="title"/>
          </p:nvPr>
        </p:nvSpPr>
        <p:spPr>
          <a:xfrm>
            <a:off x="468313" y="981075"/>
            <a:ext cx="8229600" cy="2016125"/>
          </a:xfrm>
        </p:spPr>
        <p:txBody>
          <a:bodyPr/>
          <a:lstStyle/>
          <a:p>
            <a:pPr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566" name="Group 54"/>
          <p:cNvGraphicFramePr>
            <a:graphicFrameLocks noGrp="1"/>
          </p:cNvGraphicFramePr>
          <p:nvPr/>
        </p:nvGraphicFramePr>
        <p:xfrm>
          <a:off x="0" y="0"/>
          <a:ext cx="9067800" cy="6819648"/>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 ر</a:t>
                      </a:r>
                      <a:r>
                        <a:rPr kumimoji="0" lang="ar-SA" sz="3200" b="0" i="0" u="sng" strike="noStrike" cap="none" normalizeH="0" baseline="0" dirty="0">
                          <a:ln>
                            <a:noFill/>
                          </a:ln>
                          <a:solidFill>
                            <a:srgbClr val="FF9900"/>
                          </a:solidFill>
                          <a:effectLst/>
                          <a:latin typeface="Arial" charset="0"/>
                          <a:cs typeface="Arial" charset="0"/>
                        </a:rPr>
                        <a:t> (</a:t>
                      </a:r>
                      <a:r>
                        <a:rPr kumimoji="0" lang="en-CA" sz="3200" b="0" i="0" u="sng" strike="noStrike" cap="none" normalizeH="0" baseline="0" dirty="0">
                          <a:ln>
                            <a:noFill/>
                          </a:ln>
                          <a:solidFill>
                            <a:srgbClr val="FF9900"/>
                          </a:solidFill>
                          <a:effectLst/>
                          <a:latin typeface="Arial" charset="0"/>
                          <a:cs typeface="Arial" charset="0"/>
                        </a:rPr>
                        <a:t>69: 32, 33, 30</a:t>
                      </a:r>
                      <a:r>
                        <a:rPr kumimoji="0" lang="ar-SA" sz="3200" b="0" i="0" u="sng" strike="noStrike" cap="none" normalizeH="0" baseline="0" dirty="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يرى ذلك الودعاء فيفرحون وتحيا قلوبكم يا طالبي الله. لان الرب سامع للمساكين ولا يحتقر اسراه.</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اسبح اسم الله بتسبيح واعظمه بحمد.</a:t>
                      </a:r>
                      <a:r>
                        <a:rPr kumimoji="0" lang="ar-EG" sz="28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هليلويا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69: 32, 33,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you who seek God, your hearts shall live.  For the LORD hears the poor, I will praise the name of God with a song, And will magnify Him with thanksgiving.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69: 32, 33, 30</a:t>
                      </a:r>
                      <a:endParaRPr kumimoji="0" lang="fr-FR" sz="32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 vous qui cherchez Dieu, à vous, longue vie. Car le Seigneur exauce les pauvres. Je pourrai louer le nom de Dieu par un chant, et le magnifier par des actions de grâce,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6310" name="Rectangle 55"/>
          <p:cNvSpPr>
            <a:spLocks noGrp="1" noChangeArrowheads="1"/>
          </p:cNvSpPr>
          <p:nvPr>
            <p:ph type="ctrTitle"/>
          </p:nvPr>
        </p:nvSpPr>
        <p:spPr/>
        <p:txBody>
          <a:bodyPr/>
          <a:lstStyle/>
          <a:p>
            <a:pPr eaLnBrk="1" hangingPunct="1"/>
            <a:r>
              <a:rPr lang="en-US" sz="1000" dirty="0"/>
              <a:t>4pg</a:t>
            </a:r>
          </a:p>
        </p:txBody>
      </p:sp>
      <p:sp>
        <p:nvSpPr>
          <p:cNvPr id="4" name="Text Box 29">
            <a:hlinkClick r:id="" action="ppaction://macro?name=LetThemExaltHimForBishop"/>
          </p:cNvPr>
          <p:cNvSpPr txBox="1">
            <a:spLocks noChangeArrowheads="1"/>
          </p:cNvSpPr>
          <p:nvPr/>
        </p:nvSpPr>
        <p:spPr bwMode="auto">
          <a:xfrm>
            <a:off x="7010400" y="60960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618" name="Group 82"/>
          <p:cNvGraphicFramePr>
            <a:graphicFrameLocks noGrp="1"/>
          </p:cNvGraphicFramePr>
          <p:nvPr/>
        </p:nvGraphicFramePr>
        <p:xfrm>
          <a:off x="0" y="0"/>
          <a:ext cx="9144000" cy="6790056"/>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لوقا ( 6 : 27 – 38 )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لكني اقول لكم ايها السامعون احبوا اعداءكم.احسنوا الى مبغضيكم.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باركوا لاعنيكم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وصلّوا لاجل الذين يسيئون اليكم.من ضربك على خدك فاعرض له الآخر ايضا.</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6: 27 - 38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"But I say to you who hear: Love your enemies, do good to those who hate you, "bless those who curse you, and pray for those who spitefully use you.  "To him who strikes you on the one cheek, offer the other also.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Luc 6 : 27 - 38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je vous dis, à vous qui m'écoutez: Aimez vos ennemis, faites du bien à ceux qui vous haïssent, bénissez ceux qui vous maudissent, priez pour ceux qui vous calomnient. A qui te frappe sur une joue, présente encore l'autre.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7334" name="Rectangle 83"/>
          <p:cNvSpPr>
            <a:spLocks noGrp="1" noChangeArrowheads="1"/>
          </p:cNvSpPr>
          <p:nvPr>
            <p:ph type="ctrTitle"/>
          </p:nvPr>
        </p:nvSpPr>
        <p:spPr/>
        <p:txBody>
          <a:bodyPr/>
          <a:lstStyle/>
          <a:p>
            <a:pPr eaLnBrk="1" hangingPunct="1"/>
            <a:r>
              <a:rPr lang="en-US" dirty="0"/>
              <a:t>4g</a:t>
            </a:r>
          </a:p>
        </p:txBody>
      </p:sp>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611" name="Group 51"/>
          <p:cNvGraphicFramePr>
            <a:graphicFrameLocks noGrp="1"/>
          </p:cNvGraphicFramePr>
          <p:nvPr/>
        </p:nvGraphicFramePr>
        <p:xfrm>
          <a:off x="76200" y="76200"/>
          <a:ext cx="9067800" cy="624840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اخذ رداءك فلا تمنعه ثوبك ايضا. وكل من سألك فاعطه.ومن اخذ الذي لك فلا تطالبه. وكما تريدون ان يفعل الناس بكم افعلوا انتم ايضا بهم هكذا.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from him who takes away your cloak, do not withhold your tunic either.  "Give to everyone who asks of you. And from him who takes away your goods do not ask them back.  "And just as you want men to do to you, you also do to them likewise.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 qui te prend ton manteau, ne refuse pas non plus ta tunique. A quiconque te demande, donne, et à qui te prend ton bien, ne le réclame pas. Et comme vous voulez que les hommes agissent envers vous, agissez de même envers eux.</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649" name="Group 65"/>
          <p:cNvGraphicFramePr>
            <a:graphicFrameLocks noGrp="1"/>
          </p:cNvGraphicFramePr>
          <p:nvPr/>
        </p:nvGraphicFramePr>
        <p:xfrm>
          <a:off x="0" y="0"/>
          <a:ext cx="9144000" cy="6324600"/>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احببتم الذين يحبونكم فاي فضل لكم.فان الخطاة ايضا يحبون الذين يحبونهم. واذا احسنتم الى الذين يحسنون اليكم فاي فضل 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 الخطاة ايضا يفعلون هكذا.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"But if you love those who love you, what credit is that to you? For even sinners love those who love them.  "And if you do good to those who do good to you, what credit is that to you? For even sinners do the same.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vous aimez ceux qui vous aiment, quelle reconnaissance vous en a-t-on? Car les pécheurs aussi aiment ceux qui les aiment. Et si vous faites du bien à ceux qui vous en font, quelle reconnaissance vous en a-t-on? Les pécheurs eux-mêmes en font autant.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679" name="Group 15"/>
          <p:cNvGraphicFramePr>
            <a:graphicFrameLocks noGrp="1"/>
          </p:cNvGraphicFramePr>
          <p:nvPr/>
        </p:nvGraphicFramePr>
        <p:xfrm>
          <a:off x="0" y="0"/>
          <a:ext cx="9144000" cy="6324600"/>
        </p:xfrm>
        <a:graphic>
          <a:graphicData uri="http://schemas.openxmlformats.org/drawingml/2006/table">
            <a:tbl>
              <a:tblPr/>
              <a:tblGrid>
                <a:gridCol w="3962400">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اقرضتم الذين ترجون ان تستردوا منهم فاي فضل لكم.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if you lend to those from whom you hope to receive back, what credit is that to you?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si vous prêtez à ceux dont vous espérez qu'ils vous rendent, quelle reconnaissance vous en a-t-on?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669" name="Group 61"/>
          <p:cNvGraphicFramePr>
            <a:graphicFrameLocks noGrp="1"/>
          </p:cNvGraphicFramePr>
          <p:nvPr/>
        </p:nvGraphicFramePr>
        <p:xfrm>
          <a:off x="0" y="76200"/>
          <a:ext cx="8991600" cy="6387720"/>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الخطاة ايضا يقرضون الخطاة لكي يستردوا منهم المثل.بل احبوا اعداءكم واحسنوا واقرضوا وانتم لا ترجون شيئا فيكون اجركم عظيما وتكونوا بني العلي فانه منعم على غير الشاكرين والاشرار.</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For even sinners lend to sinners to receive as much back.  "But love your enemies, do good, and lend, hoping for nothing in return; and your reward will be great, and you will be sons of the Most High. For He is kind to the unthankful and evil.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Même les pécheurs prêtent aux pécheurs pour qu'on leur rende l'équivalent. Mais aimez vos ennemis, faites du bien et prêtez sans rien espérer en retour. Alors votre récompense sera grande, et vous serez les fils du Très Haut, car il est bon, lui, pour les ingrats et les méchants.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859" name="Group 59"/>
          <p:cNvGraphicFramePr>
            <a:graphicFrameLocks noGrp="1"/>
          </p:cNvGraphicFramePr>
          <p:nvPr/>
        </p:nvGraphicFramePr>
        <p:xfrm>
          <a:off x="0" y="76200"/>
          <a:ext cx="8991600" cy="6096000"/>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فكونوا رحماء كما ان اباكم ايضا رحيم.  ولا تدينوا فلا تدانوا.لا تقضوا على احد فلا يقضى عليكم.اغفروا يغفر لكم. اعطوا تعطوا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"Therefore be merciful, just as your Father also is merciful.  "Judge not, and you shall not be judged. Condemn not, and you shall not be condemned. Forgive, and you will be forgiven.  "Give, and it will be given to you:</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Soyez généreux comme votre Père est généreux. Ne vous posez pas en juges et vous ne serez pas jugés, ne condamnez pas et vous ne serez pas condamnés, acquittez et vous serez acquittés. Donnez et on vous donnera;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686" name="Group 54"/>
          <p:cNvGraphicFramePr>
            <a:graphicFrameLocks noGrp="1"/>
          </p:cNvGraphicFramePr>
          <p:nvPr/>
        </p:nvGraphicFramePr>
        <p:xfrm>
          <a:off x="0" y="76200"/>
          <a:ext cx="9220200" cy="6096000"/>
        </p:xfrm>
        <a:graphic>
          <a:graphicData uri="http://schemas.openxmlformats.org/drawingml/2006/table">
            <a:tbl>
              <a:tblPr/>
              <a:tblGrid>
                <a:gridCol w="41910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كيلا جيدا ملبدا مهزوزا فائضا يعطون في احضانكم.لانه بنفس الكيل الذي به تكيلون يكال لكم</a:t>
                      </a:r>
                      <a:r>
                        <a:rPr kumimoji="0" lang="ar-EG"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chemeClr val="bg1"/>
                          </a:solidFill>
                          <a:effectLst/>
                          <a:latin typeface="Arial" charset="0"/>
                          <a:cs typeface="Arial" charset="0"/>
                        </a:rPr>
                        <a:t>.</a:t>
                      </a:r>
                      <a:r>
                        <a:rPr kumimoji="0" lang="en-US" sz="2400" b="0" i="0" u="none" strike="noStrike" cap="none" normalizeH="0" baseline="0">
                          <a:ln>
                            <a:noFill/>
                          </a:ln>
                          <a:solidFill>
                            <a:srgbClr val="FF9900"/>
                          </a:solidFill>
                          <a:effectLst/>
                          <a:latin typeface="Arial" charset="0"/>
                          <a:cs typeface="Arial" charset="0"/>
                        </a:rPr>
                        <a:t> </a:t>
                      </a:r>
                      <a:r>
                        <a:rPr kumimoji="0" lang="en-US" sz="3200" b="0" i="0" u="none" strike="noStrike" cap="none" normalizeH="0" baseline="0">
                          <a:ln>
                            <a:noFill/>
                          </a:ln>
                          <a:solidFill>
                            <a:srgbClr val="FF9900"/>
                          </a:solidFill>
                          <a:effectLst/>
                          <a:latin typeface="Arial" charset="0"/>
                          <a:cs typeface="Arial" charset="0"/>
                        </a:rPr>
                        <a:t>)</a:t>
                      </a:r>
                      <a:r>
                        <a:rPr kumimoji="0" lang="en-US" sz="2400" b="0" i="0" u="none" strike="noStrike" cap="none" normalizeH="0" baseline="0">
                          <a:ln>
                            <a:noFill/>
                          </a:ln>
                          <a:solidFill>
                            <a:srgbClr val="FF9900"/>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good measure, pressed down, shaken together, and running over will be put into your bosom. For with the same measure that you use, it will be measured back to you."</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une bonne mesure, tassée, secouée, débordante qu'on vous versera dans le pan de votre vêtement, car c'est la mesure dont vous vous servez qui servira aussi de mesure pour vous.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5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818" name="Group 10"/>
          <p:cNvGraphicFramePr>
            <a:graphicFrameLocks noGrp="1"/>
          </p:cNvGraphicFramePr>
          <p:nvPr/>
        </p:nvGraphicFramePr>
        <p:xfrm>
          <a:off x="539750" y="10525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Fifth Sunday of The Month of Baouna</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ال</a:t>
                      </a:r>
                      <a:r>
                        <a:rPr kumimoji="0" lang="ar-EG" sz="4000" b="1" i="0" u="none" strike="noStrike" cap="none" normalizeH="0" baseline="0">
                          <a:ln>
                            <a:noFill/>
                          </a:ln>
                          <a:solidFill>
                            <a:srgbClr val="FF9900"/>
                          </a:solidFill>
                          <a:effectLst/>
                          <a:latin typeface="Arial" charset="0"/>
                          <a:cs typeface="Arial" charset="0"/>
                        </a:rPr>
                        <a:t>خامس</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باؤنة</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Cinquième dimanche du mois</a:t>
                      </a:r>
                      <a:r>
                        <a:rPr kumimoji="0" lang="en-CA" sz="4000" b="0" i="0" u="none" strike="noStrike" cap="none" normalizeH="0" baseline="0">
                          <a:ln>
                            <a:noFill/>
                          </a:ln>
                          <a:solidFill>
                            <a:srgbClr val="FF9900"/>
                          </a:solidFill>
                          <a:effectLst/>
                          <a:latin typeface="Arial" charset="0"/>
                          <a:cs typeface="Arial" charset="0"/>
                        </a:rPr>
                        <a:t> de </a:t>
                      </a:r>
                      <a:r>
                        <a:rPr kumimoji="0" lang="en-US" sz="4000" b="0" i="0" u="none" strike="noStrike" cap="none" normalizeH="0" baseline="0">
                          <a:ln>
                            <a:noFill/>
                          </a:ln>
                          <a:solidFill>
                            <a:srgbClr val="FF9900"/>
                          </a:solidFill>
                          <a:effectLst/>
                          <a:latin typeface="Arial" charset="0"/>
                          <a:cs typeface="Arial" charset="0"/>
                        </a:rPr>
                        <a:t>Baouna</a:t>
                      </a:r>
                      <a:endParaRPr kumimoji="0" lang="en-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rtl="1"/>
            <a:r>
              <a:rPr lang="fr-CA" sz="4400" u="sng">
                <a:solidFill>
                  <a:srgbClr val="FF9933"/>
                </a:solidFill>
              </a:rPr>
              <a:t>Psaume et Évangile du soir</a:t>
            </a:r>
          </a:p>
        </p:txBody>
      </p:sp>
      <p:pic>
        <p:nvPicPr>
          <p:cNvPr id="2365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858" name="Group 2"/>
          <p:cNvGraphicFramePr>
            <a:graphicFrameLocks noGrp="1"/>
          </p:cNvGraphicFramePr>
          <p:nvPr/>
        </p:nvGraphicFramePr>
        <p:xfrm>
          <a:off x="34925" y="44450"/>
          <a:ext cx="9032875" cy="6453888"/>
        </p:xfrm>
        <a:graphic>
          <a:graphicData uri="http://schemas.openxmlformats.org/drawingml/2006/table">
            <a:tbl>
              <a:tblPr/>
              <a:tblGrid>
                <a:gridCol w="4392613">
                  <a:extLst>
                    <a:ext uri="{9D8B030D-6E8A-4147-A177-3AD203B41FA5}">
                      <a16:colId xmlns:a16="http://schemas.microsoft.com/office/drawing/2014/main" val="20000"/>
                    </a:ext>
                  </a:extLst>
                </a:gridCol>
                <a:gridCol w="4640262">
                  <a:extLst>
                    <a:ext uri="{9D8B030D-6E8A-4147-A177-3AD203B41FA5}">
                      <a16:colId xmlns:a16="http://schemas.microsoft.com/office/drawing/2014/main" val="20001"/>
                    </a:ext>
                  </a:extLst>
                </a:gridCol>
              </a:tblGrid>
              <a:tr h="170815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 مزمور عشية</a:t>
                      </a:r>
                      <a:r>
                        <a:rPr kumimoji="0" lang="ar-SA" sz="3600" b="0" i="0" u="sng" strike="noStrike" cap="none" normalizeH="0" baseline="0" dirty="0">
                          <a:ln>
                            <a:noFill/>
                          </a:ln>
                          <a:solidFill>
                            <a:srgbClr val="FF9900"/>
                          </a:solidFill>
                          <a:effectLst/>
                          <a:latin typeface="Arial" charset="0"/>
                          <a:cs typeface="Arial" charset="0"/>
                        </a:rPr>
                        <a:t> ( 92 : 2 )</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الأنهارُ ياربُّ، رَفَعَت الأنهارُ صوتها، ترفعُ الأنهارُ صوتها مِن صوتِ مياهٍ كثيرةٍ.</a:t>
                      </a:r>
                      <a:r>
                        <a:rPr kumimoji="0" lang="en-US"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ar-SA"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93:3,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 floods have lifted up, O Lord, The floods have lifted up their voice; The floods lift up their waves.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on high is mightier Than the noise of many waters.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a:t>
                      </a:r>
                      <a:r>
                        <a:rPr kumimoji="0" lang="en-US" sz="3600" b="0" i="0" u="sng" strike="noStrike" cap="none" normalizeH="0" baseline="0" dirty="0">
                          <a:ln>
                            <a:noFill/>
                          </a:ln>
                          <a:solidFill>
                            <a:srgbClr val="FF9900"/>
                          </a:solidFill>
                          <a:effectLst/>
                          <a:latin typeface="Arial" charset="0"/>
                          <a:cs typeface="Arial" charset="0"/>
                        </a:rPr>
                        <a:t> 93:3,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Les fleuves élèvent, ô Éternel ! Les fleuves élèvent leur voix, Les fleuves élèvent leur grondement.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Plus que la voix des grandes eaux, Des magnifiques vagues de la mer, </a:t>
                      </a:r>
                      <a:r>
                        <a:rPr kumimoji="0" lang="fr-CA"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7580" name="Rectangle 12"/>
          <p:cNvSpPr>
            <a:spLocks noGrp="1" noChangeArrowheads="1"/>
          </p:cNvSpPr>
          <p:nvPr>
            <p:ph type="ctrTitle"/>
          </p:nvPr>
        </p:nvSpPr>
        <p:spPr/>
        <p:txBody>
          <a:bodyPr/>
          <a:lstStyle/>
          <a:p>
            <a:pPr eaLnBrk="1" hangingPunct="1"/>
            <a:r>
              <a:rPr lang="en-US" dirty="0"/>
              <a:t>5pv</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882" name="Group 2"/>
          <p:cNvGraphicFramePr>
            <a:graphicFrameLocks noGrp="1"/>
          </p:cNvGraphicFramePr>
          <p:nvPr/>
        </p:nvGraphicFramePr>
        <p:xfrm>
          <a:off x="76200" y="0"/>
          <a:ext cx="9032875" cy="6716713"/>
        </p:xfrm>
        <a:graphic>
          <a:graphicData uri="http://schemas.openxmlformats.org/drawingml/2006/table">
            <a:tbl>
              <a:tblPr/>
              <a:tblGrid>
                <a:gridCol w="44958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812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متى (21 ـ 15 : 14 )</a:t>
                      </a:r>
                      <a:endParaRPr kumimoji="0" lang="en-US" sz="3200" b="0" i="0" u="sng" strike="noStrike" cap="none" normalizeH="0" baseline="0">
                        <a:ln>
                          <a:noFill/>
                        </a:ln>
                        <a:solidFill>
                          <a:schemeClr val="bg1"/>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المساء جاءَ إليه تلاميذُه قائلين: " إن الموضع قفرٌ والوقت قد عبر. اِصرِف الجمع لكي يذهبوا إلى القُرى ويبتاعوا لهُم طعاماً ".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35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14:15-21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When it was evening, His disciples came to Him, saying, This is a deserted place, and the hour is already late. Send the multitudes away, that they may go into the villages and buy themselves food.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14:15-21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soir venu, les disciples s’approchèrent de lui et dirent : Ce lieu est désert, et l’heure est déjà passée ; renvoie les foules afin qu’elles aillent dans les villages s’acheter des vivres.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8598" name="Rectangle 13"/>
          <p:cNvSpPr>
            <a:spLocks noGrp="1" noChangeArrowheads="1"/>
          </p:cNvSpPr>
          <p:nvPr>
            <p:ph type="ctrTitle"/>
          </p:nvPr>
        </p:nvSpPr>
        <p:spPr/>
        <p:txBody>
          <a:bodyPr/>
          <a:lstStyle/>
          <a:p>
            <a:pPr eaLnBrk="1" hangingPunct="1"/>
            <a:r>
              <a:rPr lang="en-US" dirty="0"/>
              <a:t>5v</a:t>
            </a:r>
          </a:p>
        </p:txBody>
      </p:sp>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906" name="Group 2"/>
          <p:cNvGraphicFramePr>
            <a:graphicFrameLocks noGrp="1"/>
          </p:cNvGraphicFramePr>
          <p:nvPr/>
        </p:nvGraphicFramePr>
        <p:xfrm>
          <a:off x="76200" y="44450"/>
          <a:ext cx="8915400" cy="5916233"/>
        </p:xfrm>
        <a:graphic>
          <a:graphicData uri="http://schemas.openxmlformats.org/drawingml/2006/table">
            <a:tbl>
              <a:tblPr/>
              <a:tblGrid>
                <a:gridCol w="44196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أمَّا هو فقال لهُم: " لا حاجةَ لهُم أن يمضوا. أعطوهُم أنتُم ليأكُلوا ". أمَّا هُم فقالوا له: " ليس عندنا ها هنا إلاَّ خمسةُ أرغفةٍ وسمكتان ". فقال لهم: " ائتوني بها إلى هُنا ".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76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Jesus said to them, They do not need to go away. You give them something to eat. 17 And they said to Him, We have here only five loaves and two fish. 18 He said, Bring them here to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Jésus leur répondit : Elles n’ont pas besoin de s’en aller : donnez–leur vous–mêmes à manger.17  Mais ils lui dirent : Nous n’avons ici que cinq pains et deux poissons.18  Et il dit : Apportez–les–moi ici.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930" name="Group 2"/>
          <p:cNvGraphicFramePr>
            <a:graphicFrameLocks noGrp="1"/>
          </p:cNvGraphicFramePr>
          <p:nvPr/>
        </p:nvGraphicFramePr>
        <p:xfrm>
          <a:off x="34925" y="44450"/>
          <a:ext cx="9032875" cy="6429504"/>
        </p:xfrm>
        <a:graphic>
          <a:graphicData uri="http://schemas.openxmlformats.org/drawingml/2006/table">
            <a:tbl>
              <a:tblPr/>
              <a:tblGrid>
                <a:gridCol w="4460875">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5575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فأمر الجموع أن يتَّكئوا على العُشب. ثمَّ أخذ الخمسةَ أرغفة والسَّمكتين، ورفع نظره نحو السَّماء وباركها وكسَّرها وأعطى الأرغفة للتَّلاميذ، والتَّلاميذ أعطوا الجموع.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He commanded the multitudes to sit down on the grass. And He took the five loaves and the two fish, and looking up to heaven, He blessed and broke and gave the loaves to the disciples; and the disciples gave to the multitudes.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ordonna à la foule de s’asseoir sur l’herbe, prit les cinq pains et les deux poissons, leva les yeux vers le ciel et dit la bénédiction. Puis il rompit les pains et les donna aux disciples, et les disciples (les distribuèrent) à la foule.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954" name="Group 2"/>
          <p:cNvGraphicFramePr>
            <a:graphicFrameLocks noGrp="1"/>
          </p:cNvGraphicFramePr>
          <p:nvPr/>
        </p:nvGraphicFramePr>
        <p:xfrm>
          <a:off x="34925" y="152400"/>
          <a:ext cx="9032875" cy="5896992"/>
        </p:xfrm>
        <a:graphic>
          <a:graphicData uri="http://schemas.openxmlformats.org/drawingml/2006/table">
            <a:tbl>
              <a:tblPr/>
              <a:tblGrid>
                <a:gridCol w="4465638">
                  <a:extLst>
                    <a:ext uri="{9D8B030D-6E8A-4147-A177-3AD203B41FA5}">
                      <a16:colId xmlns:a16="http://schemas.microsoft.com/office/drawing/2014/main" val="20000"/>
                    </a:ext>
                  </a:extLst>
                </a:gridCol>
                <a:gridCol w="4567237">
                  <a:extLst>
                    <a:ext uri="{9D8B030D-6E8A-4147-A177-3AD203B41FA5}">
                      <a16:colId xmlns:a16="http://schemas.microsoft.com/office/drawing/2014/main" val="20001"/>
                    </a:ext>
                  </a:extLst>
                </a:gridCol>
              </a:tblGrid>
              <a:tr h="15240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فأكلت الجموع وشبعوا. ثمَّ رفعوا ما فضل مِن الكِسر: اثنتَيْ عشرةَ قُفَّةً مملوءةً. والآكلون كانوا خمسةِ آلاف رجُل، ما عدا الأولاد والنِّساء. </a:t>
                      </a:r>
                      <a:r>
                        <a:rPr kumimoji="0" lang="ar-SA" sz="2800" b="0" i="0" u="none" strike="noStrike" cap="none" normalizeH="0" baseline="0">
                          <a:ln>
                            <a:noFill/>
                          </a:ln>
                          <a:solidFill>
                            <a:srgbClr val="FF9900"/>
                          </a:solidFill>
                          <a:effectLst/>
                          <a:latin typeface="Arial" charset="0"/>
                          <a:cs typeface="Arial" charset="0"/>
                        </a:rPr>
                        <a:t>والمجد للـه دائماً )</a:t>
                      </a:r>
                      <a:r>
                        <a:rPr kumimoji="0" lang="en-US" sz="2800" b="0" i="0" u="none" strike="noStrike" cap="none" normalizeH="0" baseline="0">
                          <a:ln>
                            <a:noFill/>
                          </a:ln>
                          <a:solidFill>
                            <a:srgbClr val="FF9900"/>
                          </a:solidFill>
                          <a:effectLst/>
                          <a:latin typeface="Arial" charset="0"/>
                          <a:cs typeface="Arial" charset="0"/>
                        </a:rPr>
                        <a:t>)</a:t>
                      </a: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4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they all ate and were filled, and they took up twelve baskets full of the fragments that remained. 21 Now those who had eaten were about five thousand men, besides women and children.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Tous mangèrent et furent rassasiés, et l’on emporta douze paniers pleins des morceaux qui restaient. 21 Ceux qui avaient mangé étaient environ cinq mille hommes, sans les femmes et les enfants.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rtl="1"/>
            <a:r>
              <a:rPr lang="fr-CA" sz="4400" u="sng">
                <a:solidFill>
                  <a:srgbClr val="FF9933"/>
                </a:solidFill>
              </a:rPr>
              <a:t>Psaume et Évangile du Matin</a:t>
            </a:r>
          </a:p>
        </p:txBody>
      </p:sp>
      <p:pic>
        <p:nvPicPr>
          <p:cNvPr id="24269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002" name="Group 2"/>
          <p:cNvGraphicFramePr>
            <a:graphicFrameLocks noGrp="1"/>
          </p:cNvGraphicFramePr>
          <p:nvPr/>
        </p:nvGraphicFramePr>
        <p:xfrm>
          <a:off x="0" y="44450"/>
          <a:ext cx="9144000" cy="6699314"/>
        </p:xfrm>
        <a:graphic>
          <a:graphicData uri="http://schemas.openxmlformats.org/drawingml/2006/table">
            <a:tbl>
              <a:tblPr/>
              <a:tblGrid>
                <a:gridCol w="5003800">
                  <a:extLst>
                    <a:ext uri="{9D8B030D-6E8A-4147-A177-3AD203B41FA5}">
                      <a16:colId xmlns:a16="http://schemas.microsoft.com/office/drawing/2014/main" val="20000"/>
                    </a:ext>
                  </a:extLst>
                </a:gridCol>
                <a:gridCol w="4140200">
                  <a:extLst>
                    <a:ext uri="{9D8B030D-6E8A-4147-A177-3AD203B41FA5}">
                      <a16:colId xmlns:a16="http://schemas.microsoft.com/office/drawing/2014/main" val="20001"/>
                    </a:ext>
                  </a:extLst>
                </a:gridCol>
              </a:tblGrid>
              <a:tr h="15843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 باكر</a:t>
                      </a:r>
                      <a:r>
                        <a:rPr kumimoji="0" lang="ar-SA" sz="3600" b="0" i="0" u="sng" strike="noStrike" cap="none" normalizeH="0" baseline="0" dirty="0">
                          <a:ln>
                            <a:noFill/>
                          </a:ln>
                          <a:solidFill>
                            <a:srgbClr val="FF9900"/>
                          </a:solidFill>
                          <a:effectLst/>
                          <a:latin typeface="Arial" charset="0"/>
                          <a:cs typeface="Arial" charset="0"/>
                        </a:rPr>
                        <a:t> ( 96 : 11 )</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أشرق للصِّدِّقينَ، وفرحٌ للمُستقيمينَ بقلبهِم. افرحوا أيُّها الصِّدِّيقونَ بالربِّ، واعترفوا لذِكر قُدسِهِ</a:t>
                      </a:r>
                      <a:r>
                        <a:rPr kumimoji="0" lang="ar-SA" sz="2800" b="1" i="0" u="none" strike="noStrike" cap="none" normalizeH="0" baseline="0" dirty="0">
                          <a:ln>
                            <a:noFill/>
                          </a:ln>
                          <a:solidFill>
                            <a:schemeClr val="bg1"/>
                          </a:solidFill>
                          <a:effectLst/>
                          <a:latin typeface="Arial" charset="0"/>
                          <a:cs typeface="Arial" charset="0"/>
                        </a:rPr>
                        <a:t>.</a:t>
                      </a:r>
                      <a:r>
                        <a:rPr kumimoji="0" lang="ar-SA"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6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 </a:t>
                      </a:r>
                      <a:r>
                        <a:rPr kumimoji="0" lang="en-US" sz="3600" b="0" i="0" u="sng" strike="noStrike" cap="none" normalizeH="0" baseline="0" dirty="0">
                          <a:ln>
                            <a:noFill/>
                          </a:ln>
                          <a:solidFill>
                            <a:srgbClr val="FF9900"/>
                          </a:solidFill>
                          <a:effectLst/>
                          <a:latin typeface="Arial" charset="0"/>
                          <a:cs typeface="Arial"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La lumière est semée pour le juste, Et la joie pour ceux dont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Justes, </a:t>
                      </a:r>
                      <a:r>
                        <a:rPr kumimoji="0" lang="fr-FR" sz="2800" b="0" i="0" u="none" strike="noStrike" cap="none" normalizeH="0" baseline="0" dirty="0" err="1">
                          <a:ln>
                            <a:noFill/>
                          </a:ln>
                          <a:solidFill>
                            <a:schemeClr val="bg1"/>
                          </a:solidFill>
                          <a:effectLst/>
                          <a:latin typeface="Arial" charset="0"/>
                          <a:cs typeface="Arial" charset="0"/>
                        </a:rPr>
                        <a:t>réjouissez–vous</a:t>
                      </a:r>
                      <a:r>
                        <a:rPr kumimoji="0" lang="fr-FR" sz="2800" b="0" i="0" u="none" strike="noStrike" cap="none" normalizeH="0" baseline="0" dirty="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3720" name="Rectangle 12"/>
          <p:cNvSpPr>
            <a:spLocks noGrp="1" noChangeArrowheads="1"/>
          </p:cNvSpPr>
          <p:nvPr>
            <p:ph type="ctrTitle"/>
          </p:nvPr>
        </p:nvSpPr>
        <p:spPr/>
        <p:txBody>
          <a:bodyPr/>
          <a:lstStyle/>
          <a:p>
            <a:pPr eaLnBrk="1" hangingPunct="1"/>
            <a:r>
              <a:rPr lang="en-US" dirty="0"/>
              <a:t>5pm</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039" name="Group 15"/>
          <p:cNvGraphicFramePr>
            <a:graphicFrameLocks noGrp="1"/>
          </p:cNvGraphicFramePr>
          <p:nvPr/>
        </p:nvGraphicFramePr>
        <p:xfrm>
          <a:off x="0" y="0"/>
          <a:ext cx="9144000" cy="6740400"/>
        </p:xfrm>
        <a:graphic>
          <a:graphicData uri="http://schemas.openxmlformats.org/drawingml/2006/table">
            <a:tbl>
              <a:tblPr/>
              <a:tblGrid>
                <a:gridCol w="4643438">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981200">
                <a:tc gridSpan="2">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مرقس (44 ـ 35 :  6)</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0"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ساعاتٍ كثيرةٍ تقدَّم إليه تلاميذه وقالوا: " الموضع خلاءٌ والوقت قد مضى. اصرفهم لكي يمضوا إلى الحقول والضِّياع حولنا ويبتاعوا لأنفُسهم ما يأكلونه ".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78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Mark 6:35-44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When the day was now far spent, His disciples came to Him and said, This is a deserted place, and already the hour is late. 36 Send them away, that they may go into the surrounding country and villages and buy themselves bread; for they have nothing to eat.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Mark 6:35-44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Comme l’heure était déjà avancée, ses disciples s’approchèrent de lui et dirent : Ce lieu est désert et l’heure est déjà avancée ;36  renvoie–les, afin qu’ils aillent dans les campagnes et dans les villages des environs pour s’acheter de quoi manger.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4742" name="Rectangle 13"/>
          <p:cNvSpPr>
            <a:spLocks noGrp="1" noChangeArrowheads="1"/>
          </p:cNvSpPr>
          <p:nvPr>
            <p:ph type="ctrTitle"/>
          </p:nvPr>
        </p:nvSpPr>
        <p:spPr/>
        <p:txBody>
          <a:bodyPr/>
          <a:lstStyle/>
          <a:p>
            <a:pPr eaLnBrk="1" hangingPunct="1"/>
            <a:r>
              <a:rPr lang="en-US" dirty="0"/>
              <a:t>5m</a:t>
            </a:r>
          </a:p>
        </p:txBody>
      </p:sp>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050" name="Group 2"/>
          <p:cNvGraphicFramePr>
            <a:graphicFrameLocks noGrp="1"/>
          </p:cNvGraphicFramePr>
          <p:nvPr/>
        </p:nvGraphicFramePr>
        <p:xfrm>
          <a:off x="0" y="0"/>
          <a:ext cx="9144000" cy="6904992"/>
        </p:xfrm>
        <a:graphic>
          <a:graphicData uri="http://schemas.openxmlformats.org/drawingml/2006/table">
            <a:tbl>
              <a:tblPr/>
              <a:tblGrid>
                <a:gridCol w="4643438">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628775">
                <a:tc gridSpan="2">
                  <a:txBody>
                    <a:bodyPr/>
                    <a:lstStyle/>
                    <a:p>
                      <a:pPr marL="0" marR="0" lvl="0" indent="0" algn="r" defTabSz="914400" rtl="0"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فأجابَ وقال لهُم: " أعطوهُم أنتُم ليأكلوا ". فقالوا له:</a:t>
                      </a:r>
                      <a:br>
                        <a:rPr kumimoji="0" lang="ar-SA" sz="3200" b="0" i="0" u="none" strike="noStrike" cap="none" normalizeH="0" baseline="0">
                          <a:ln>
                            <a:noFill/>
                          </a:ln>
                          <a:solidFill>
                            <a:schemeClr val="bg1"/>
                          </a:solidFill>
                          <a:effectLst/>
                          <a:latin typeface="Arial" charset="0"/>
                          <a:cs typeface="Arial" charset="0"/>
                        </a:rPr>
                      </a:br>
                      <a:r>
                        <a:rPr kumimoji="0" lang="ar-SA" sz="3200" b="0" i="0" u="none" strike="noStrike" cap="none" normalizeH="0" baseline="0">
                          <a:ln>
                            <a:noFill/>
                          </a:ln>
                          <a:solidFill>
                            <a:schemeClr val="bg1"/>
                          </a:solidFill>
                          <a:effectLst/>
                          <a:latin typeface="Arial" charset="0"/>
                          <a:cs typeface="Arial" charset="0"/>
                        </a:rPr>
                        <a:t>" أنمضي ونبتاع خُبزاً بمائتي دينارٍ ونُعطيهُم ليأكُلوا؟ " فقال لهم:" كم رغيفاً عندكُم؟ اذهبوا وانظروا ". ولمَّا علموا قالوا له:" خمسة أرغفةٍ وسَمَكَتان ". </a:t>
                      </a:r>
                      <a:endParaRPr kumimoji="0" lang="en-US" sz="4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But He answered and said to them, You give them something to eat. And they said to Him, Shall we go and buy two hundred denarii worth of bread and give them something to eat? 38 But He said to them, How many loaves do you have? Go and see. And when they found out they said, Five, and two fish.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Jésus leur répondit : Donnez–leur vous–mêmes à manger. Mais ils lui dirent : Irons–nous acheter des pains pour deux cents deniers et leur donnerons–nous à manger ?38 Et il leur répondit : Combien avez–vous de pains ? Allez voir. Ils s’en informèrent et </a:t>
                      </a:r>
                      <a:r>
                        <a:rPr kumimoji="0" lang="fr-FR" sz="2700" b="0" i="0" u="none" strike="noStrike" cap="none" normalizeH="0" baseline="0">
                          <a:ln>
                            <a:noFill/>
                          </a:ln>
                          <a:solidFill>
                            <a:schemeClr val="bg1"/>
                          </a:solidFill>
                          <a:effectLst/>
                          <a:latin typeface="Arial" charset="0"/>
                          <a:cs typeface="Arial" charset="0"/>
                        </a:rPr>
                        <a:t>répondirent</a:t>
                      </a:r>
                      <a:r>
                        <a:rPr kumimoji="0" lang="fr-FR" sz="2800" b="0" i="0" u="none" strike="noStrike" cap="none" normalizeH="0" baseline="0">
                          <a:ln>
                            <a:noFill/>
                          </a:ln>
                          <a:solidFill>
                            <a:schemeClr val="bg1"/>
                          </a:solidFill>
                          <a:effectLst/>
                          <a:latin typeface="Arial" charset="0"/>
                          <a:cs typeface="Arial" charset="0"/>
                        </a:rPr>
                        <a:t> : Cinq, et deux poissons.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074" name="Group 2"/>
          <p:cNvGraphicFramePr>
            <a:graphicFrameLocks noGrp="1"/>
          </p:cNvGraphicFramePr>
          <p:nvPr/>
        </p:nvGraphicFramePr>
        <p:xfrm>
          <a:off x="0" y="0"/>
          <a:ext cx="9144000" cy="6342063"/>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فأمرهم أن يُتكئوا الجمع رفاقاً رفاقاً على العُشب الأخضر. فاتَّكأوا جميعهم جماعاتٍ جماعاتٍ: مئَةً مئَةً وخمسينَ خمسينَ.</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He commanded them to make them all sit down in groups on the green grass. 40 So they sat down in ranks, in hundreds and in fifties.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Alors il leur commanda de les faire tous asseoir en groupes sur l’herbe verte,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et ils s’assirent par rangées de cent et de cinquante.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098" name="Group 2"/>
          <p:cNvGraphicFramePr>
            <a:graphicFrameLocks noGrp="1"/>
          </p:cNvGraphicFramePr>
          <p:nvPr/>
        </p:nvGraphicFramePr>
        <p:xfrm>
          <a:off x="0" y="115888"/>
          <a:ext cx="9144000" cy="6226176"/>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408113">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فأخذ الأرغفة الخمسة والسَّمكتين، وشخصَ نحو السَّماء، وبارك ثمَّ كسَّر الأرغفة، وأعطى التَّلاميذ ليُقدِّموا إليهم، وقسَّم السَّمكتين للجميع،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when He had taken the five loaves and the two fish, He looked up to heaven, blessed and broke the loaves, and gave them to His disciples to set before them; and the two fish He divided among them all.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Il prit les cinq pains et les deux poissons, leva les yeux vers le ciel et dit la bénédiction. Puis il rompit les pains et les donna aux disciples, pour les distribuer à la foule. Il partagea aussi les deux poissons entre tous.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122" name="Group 2"/>
          <p:cNvGraphicFramePr>
            <a:graphicFrameLocks noGrp="1"/>
          </p:cNvGraphicFramePr>
          <p:nvPr/>
        </p:nvGraphicFramePr>
        <p:xfrm>
          <a:off x="0" y="0"/>
          <a:ext cx="9144000" cy="5953126"/>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5240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فأكل الجميع وشبعوا. ثمَّ رفعوا اثنتي عشرةَ قُفَّةً مملوءةً من الكِسر، ومن السَّمك. وكان الذين أكلوا من الأرغفة نحو خمسةِ آلافِ رجُل.</a:t>
                      </a:r>
                      <a:endParaRPr kumimoji="0" lang="en-US" sz="3600" b="0" i="0" u="none" strike="noStrike" cap="none" normalizeH="0" baseline="0" dirty="0">
                        <a:ln>
                          <a:noFill/>
                        </a:ln>
                        <a:solidFill>
                          <a:schemeClr val="bg1"/>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dirty="0">
                          <a:ln>
                            <a:noFill/>
                          </a:ln>
                          <a:solidFill>
                            <a:srgbClr val="FF9900"/>
                          </a:solidFill>
                          <a:effectLst/>
                          <a:latin typeface="Arial" charset="0"/>
                          <a:cs typeface="Arial" charset="0"/>
                        </a:rPr>
                        <a:t>(</a:t>
                      </a:r>
                      <a:r>
                        <a:rPr kumimoji="0" lang="ar-SA" sz="3200" b="0" i="0" u="none" strike="noStrike" cap="none" normalizeH="0" baseline="0" dirty="0">
                          <a:ln>
                            <a:noFill/>
                          </a:ln>
                          <a:solidFill>
                            <a:srgbClr val="FF9900"/>
                          </a:solidFill>
                          <a:effectLst/>
                          <a:latin typeface="Arial" charset="0"/>
                          <a:cs typeface="Arial" charset="0"/>
                        </a:rPr>
                        <a:t>والمجد للـه دائما</a:t>
                      </a:r>
                      <a:r>
                        <a:rPr kumimoji="0" lang="en-US" sz="3200" b="0" i="0" u="none" strike="noStrike" cap="none" normalizeH="0" baseline="0" dirty="0">
                          <a:ln>
                            <a:noFill/>
                          </a:ln>
                          <a:solidFill>
                            <a:srgbClr val="FF9900"/>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98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So they all ate and were filled. 43 And they took up twelve baskets full of fragments and of the fish. 44 Now those who had eaten the loaves were about five thousand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Tous mangèrent et furent rassasiés,43 et l’on emporta douze paniers pleins de morceaux de pain et de poissons. 44 Ceux qui avaient mangé les pains étaient cinq mille 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838" name="Text Box 13">
            <a:hlinkClick r:id="rId2" action="ppaction://hlinkpres?slideindex=558&amp;slidetitle=GOSPEL RESPONSE مرد الأنجيل RÉPONSE DE L’ÉVANGILE"/>
          </p:cNvPr>
          <p:cNvSpPr txBox="1">
            <a:spLocks noChangeArrowheads="1"/>
          </p:cNvSpPr>
          <p:nvPr/>
        </p:nvSpPr>
        <p:spPr bwMode="auto">
          <a:xfrm>
            <a:off x="6400800" y="6172200"/>
            <a:ext cx="2779713" cy="523875"/>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sz="1400">
                <a:solidFill>
                  <a:schemeClr val="bg1"/>
                </a:solidFill>
              </a:rPr>
              <a:t>تكملة رفع بخور</a:t>
            </a:r>
            <a:endParaRPr lang="en-CA" sz="1400">
              <a:solidFill>
                <a:schemeClr val="bg1"/>
              </a:solidFill>
            </a:endParaRPr>
          </a:p>
        </p:txBody>
      </p:sp>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249859"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endParaRPr lang="en-US" sz="2800">
              <a:solidFill>
                <a:schemeClr val="bg1"/>
              </a:solidFill>
              <a:latin typeface="Avva_Shenouda" pitchFamily="34" charset="0"/>
            </a:endParaRPr>
          </a:p>
        </p:txBody>
      </p:sp>
      <p:sp>
        <p:nvSpPr>
          <p:cNvPr id="24986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b="1">
                <a:solidFill>
                  <a:schemeClr val="bg1"/>
                </a:solidFill>
              </a:rPr>
              <a:t>THE PAULINE EPISTLE</a:t>
            </a:r>
          </a:p>
        </p:txBody>
      </p:sp>
      <p:pic>
        <p:nvPicPr>
          <p:cNvPr id="24986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194" name="Group 2"/>
          <p:cNvGraphicFramePr>
            <a:graphicFrameLocks noGrp="1"/>
          </p:cNvGraphicFramePr>
          <p:nvPr/>
        </p:nvGraphicFramePr>
        <p:xfrm>
          <a:off x="0" y="0"/>
          <a:ext cx="9144000" cy="6648960"/>
        </p:xfrm>
        <a:graphic>
          <a:graphicData uri="http://schemas.openxmlformats.org/drawingml/2006/table">
            <a:tbl>
              <a:tblPr/>
              <a:tblGrid>
                <a:gridCol w="4356100">
                  <a:extLst>
                    <a:ext uri="{9D8B030D-6E8A-4147-A177-3AD203B41FA5}">
                      <a16:colId xmlns:a16="http://schemas.microsoft.com/office/drawing/2014/main" val="20000"/>
                    </a:ext>
                  </a:extLst>
                </a:gridCol>
                <a:gridCol w="4787900">
                  <a:extLst>
                    <a:ext uri="{9D8B030D-6E8A-4147-A177-3AD203B41FA5}">
                      <a16:colId xmlns:a16="http://schemas.microsoft.com/office/drawing/2014/main" val="20001"/>
                    </a:ext>
                  </a:extLst>
                </a:gridCol>
              </a:tblGrid>
              <a:tr h="16764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(25 ـ 18 : 14)</a:t>
                      </a:r>
                      <a:r>
                        <a:rPr kumimoji="0" lang="ar-SA" sz="3200" b="1" i="0" u="sng" strike="noStrike" cap="none" normalizeH="0" baseline="0">
                          <a:ln>
                            <a:noFill/>
                          </a:ln>
                          <a:solidFill>
                            <a:srgbClr val="FF9900"/>
                          </a:solidFill>
                          <a:effectLst/>
                          <a:latin typeface="Arial" charset="0"/>
                          <a:cs typeface="Arial" charset="0"/>
                        </a:rPr>
                        <a:t> </a:t>
                      </a:r>
                      <a:endParaRPr kumimoji="0" lang="ar-SA" sz="3200" b="0" i="0" u="sng" strike="noStrike" cap="none" normalizeH="0" baseline="0">
                        <a:ln>
                          <a:noFill/>
                        </a:ln>
                        <a:solidFill>
                          <a:srgbClr val="FF9900"/>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أشكُر الله أنِّي أتكلَّم بألسِنةٍ أكثر من جميعكُم. ولكني أُريد أن أقول خمس كلماتٍ في الكنيسة بفهم، لأعظ آخَرين، أكثر من عشرة آلاف كلمةٍ بلسانٍ.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1Corinthians 14:18-25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I thank my God I speak with tongues more than you all; 19 yet in the church I would rather speak five words with my understanding, that I may teach others also, than ten thousand words in a tongue.</a:t>
                      </a:r>
                      <a:r>
                        <a:rPr kumimoji="0" lang="en-US"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1Corinthians 14:18-25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 rends grâces à Dieu de ce que je parle en langues plus que vous tous ; 19  mais, dans l’Église, je préfère dire cinq paroles avec mon intelligence, afin d’instruire les autres, plutôt que dix mille paroles en langue.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0886" name="Rectangle 13"/>
          <p:cNvSpPr>
            <a:spLocks noGrp="1" noChangeArrowheads="1"/>
          </p:cNvSpPr>
          <p:nvPr>
            <p:ph type="ctrTitle"/>
          </p:nvPr>
        </p:nvSpPr>
        <p:spPr/>
        <p:txBody>
          <a:bodyPr/>
          <a:lstStyle/>
          <a:p>
            <a:pPr eaLnBrk="1" hangingPunct="1"/>
            <a:r>
              <a:rPr lang="en-US"/>
              <a:t>5p</a:t>
            </a:r>
          </a:p>
        </p:txBody>
      </p:sp>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218" name="Group 2"/>
          <p:cNvGraphicFramePr>
            <a:graphicFrameLocks noGrp="1"/>
          </p:cNvGraphicFramePr>
          <p:nvPr/>
        </p:nvGraphicFramePr>
        <p:xfrm>
          <a:off x="0" y="0"/>
          <a:ext cx="9144000" cy="6691313"/>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98913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الإخوة، لا تكونوا أولاداً في أذهانكم، بل كونوا أولاداً في الشَّرِّ، وأمَّا في أذهانكم فكونوا كاملين. لأنَّه مكتوبٌ في النَّاموس:" إنِّي سأُكلِّم هذا الشَّعب بألسنةٍ أُخرى وبشفاه أُخرى،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21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Brethren, do not be children in </a:t>
                      </a:r>
                      <a:r>
                        <a:rPr kumimoji="0" lang="en-US" sz="2600" b="0" i="0" u="none" strike="noStrike" cap="none" normalizeH="0" baseline="0">
                          <a:ln>
                            <a:noFill/>
                          </a:ln>
                          <a:solidFill>
                            <a:schemeClr val="bg1"/>
                          </a:solidFill>
                          <a:effectLst/>
                          <a:latin typeface="Arial" charset="0"/>
                          <a:cs typeface="Arial" charset="0"/>
                        </a:rPr>
                        <a:t>understanding</a:t>
                      </a:r>
                      <a:r>
                        <a:rPr kumimoji="0" lang="en-US" sz="2800" b="0" i="0" u="none" strike="noStrike" cap="none" normalizeH="0" baseline="0">
                          <a:ln>
                            <a:noFill/>
                          </a:ln>
                          <a:solidFill>
                            <a:schemeClr val="bg1"/>
                          </a:solidFill>
                          <a:effectLst/>
                          <a:latin typeface="Arial" charset="0"/>
                          <a:cs typeface="Arial" charset="0"/>
                        </a:rPr>
                        <a:t>; however, in malice be babes, but in understanding be mature. 21 In the law it is written: With men of other tongues and other lips I will speak to this people;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Frères, ne soyez pas des enfants au point de vue du jugement, mais pour le mal soyez de petits enfants, et pour le jugement, soyez des hommes faits. 21 Il est écrit dans la loi :C’est par des hommes d’une autre langue Et par des lèvres d’étrangers Que je parlerai à ce peuple,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242" name="Group 2"/>
          <p:cNvGraphicFramePr>
            <a:graphicFrameLocks noGrp="1"/>
          </p:cNvGraphicFramePr>
          <p:nvPr/>
        </p:nvGraphicFramePr>
        <p:xfrm>
          <a:off x="0" y="0"/>
          <a:ext cx="9109075" cy="6374703"/>
        </p:xfrm>
        <a:graphic>
          <a:graphicData uri="http://schemas.openxmlformats.org/drawingml/2006/table">
            <a:tbl>
              <a:tblPr/>
              <a:tblGrid>
                <a:gridCol w="4067175">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9144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وهكذا أيضاً لا يسمعون لي يقول الربُّ ".إذاً الألسِنة تكون آيةٌ لا للمؤمنين، بل لغير المؤمنين. أمَّا النُّبوَّةُ فليست لغير المؤمنين، بل للمؤمنين.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yet, for all that, they will not hear Me, says the Lord.</a:t>
                      </a:r>
                      <a:r>
                        <a:rPr kumimoji="0" lang="en-US" sz="24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22 Therefore tongues are for a sign, not to those who believe but to unbelievers; but prophesying is not for unbelievers but for those who believe.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ils ne m’écouteront pas même ainsi, dit le Seigneur. 22 Par conséquent, les langues sont un signe, non pour les croyants, mais pour les non–croyants ; la prophétie, au contraire, est un signe, non pour les non–croyants, mais pour les croyants.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266" name="Group 2"/>
          <p:cNvGraphicFramePr>
            <a:graphicFrameLocks noGrp="1"/>
          </p:cNvGraphicFramePr>
          <p:nvPr/>
        </p:nvGraphicFramePr>
        <p:xfrm>
          <a:off x="0" y="115888"/>
          <a:ext cx="8991600" cy="6557583"/>
        </p:xfrm>
        <a:graphic>
          <a:graphicData uri="http://schemas.openxmlformats.org/drawingml/2006/table">
            <a:tbl>
              <a:tblPr/>
              <a:tblGrid>
                <a:gridCol w="4787900">
                  <a:extLst>
                    <a:ext uri="{9D8B030D-6E8A-4147-A177-3AD203B41FA5}">
                      <a16:colId xmlns:a16="http://schemas.microsoft.com/office/drawing/2014/main" val="20000"/>
                    </a:ext>
                  </a:extLst>
                </a:gridCol>
                <a:gridCol w="4203700">
                  <a:extLst>
                    <a:ext uri="{9D8B030D-6E8A-4147-A177-3AD203B41FA5}">
                      <a16:colId xmlns:a16="http://schemas.microsoft.com/office/drawing/2014/main" val="20001"/>
                    </a:ext>
                  </a:extLst>
                </a:gridCol>
              </a:tblGrid>
              <a:tr h="15128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فإن اجتمعت الكنيسة كلُّها في مكانٍ واحدٍ، وكان الجميع يتكلَّمون بألسنةٍ، فدخل عامِّيُّون أو غير مؤمنين، أفلا يقولون: إنَّكم مجانين؟ </a:t>
                      </a:r>
                      <a:endParaRPr kumimoji="0" lang="en-US" sz="4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Therefore if the whole church comes together in one place, and all speak with tongues, and there come in those who are uninformed or unbelievers, will they not say that you are out of your mind?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Si donc l’Église entière se rassemble, que tous parlent en langues, et qu’il survienne de simples auditeurs ou des non–croyants, ne diront–ils pas que vous êtes fous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290" name="Group 2"/>
          <p:cNvGraphicFramePr>
            <a:graphicFrameLocks noGrp="1"/>
          </p:cNvGraphicFramePr>
          <p:nvPr/>
        </p:nvGraphicFramePr>
        <p:xfrm>
          <a:off x="0" y="0"/>
          <a:ext cx="9144000" cy="6405120"/>
        </p:xfrm>
        <a:graphic>
          <a:graphicData uri="http://schemas.openxmlformats.org/drawingml/2006/table">
            <a:tbl>
              <a:tblPr/>
              <a:tblGrid>
                <a:gridCol w="4356100">
                  <a:extLst>
                    <a:ext uri="{9D8B030D-6E8A-4147-A177-3AD203B41FA5}">
                      <a16:colId xmlns:a16="http://schemas.microsoft.com/office/drawing/2014/main" val="20000"/>
                    </a:ext>
                  </a:extLst>
                </a:gridCol>
                <a:gridCol w="4787900">
                  <a:extLst>
                    <a:ext uri="{9D8B030D-6E8A-4147-A177-3AD203B41FA5}">
                      <a16:colId xmlns:a16="http://schemas.microsoft.com/office/drawing/2014/main" val="20001"/>
                    </a:ext>
                  </a:extLst>
                </a:gridCol>
              </a:tblGrid>
              <a:tr h="121920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إن كان الجميع يتنبَّأُون، فدخل أحدٌ غير مؤمنٍ أو عامِّيٌّ، فإنَّه يُوَبَّخُ من الجميع. ويُمتَحن من الجميع. وهكذا تصير خفايا قلبه ظاهرةً، وهكذا يَخِرُّ على وجهه ويسجد لله، مُعترفاً أنَّ الله بالحقيقة كائنٌ فيكُمْ.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if all prophesy, and an unbeliever or an uninformed person comes in, he is convinced by all, he is convicted by all. 25 And thus the secrets of his heart are revealed; and so, falling down on his face, he will worship God and report that God is truly among you.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Mais si tous prophétisent, et qu’il survienne quelque non–croyant ou un simple auditeur, il est convaincu par tous, il est jugé par tous ;25  les secrets de son coeur sont dévoilés. Alors, tombant sur la face, il adorera Dieu, et publiera que Dieu est réellement au milieu de vous</a:t>
                      </a:r>
                      <a:r>
                        <a:rPr kumimoji="0" lang="fr-FR" sz="3200" b="0" i="0" u="none" strike="noStrike" cap="none" normalizeH="0" baseline="0">
                          <a:ln>
                            <a:noFill/>
                          </a:ln>
                          <a:solidFill>
                            <a:schemeClr val="bg1"/>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eaLnBrk="0" hangingPunct="0"/>
            <a:endParaRPr lang="en-US" sz="3200" b="1">
              <a:solidFill>
                <a:srgbClr val="CC0000"/>
              </a:solidFill>
              <a:latin typeface="Times New Roman" pitchFamily="18" charset="0"/>
            </a:endParaRPr>
          </a:p>
        </p:txBody>
      </p:sp>
      <p:sp>
        <p:nvSpPr>
          <p:cNvPr id="2570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a:solidFill>
                  <a:schemeClr val="bg1"/>
                </a:solidFill>
              </a:rPr>
              <a:t>THE CATHOLIC EPISTLE</a:t>
            </a:r>
          </a:p>
        </p:txBody>
      </p:sp>
      <p:pic>
        <p:nvPicPr>
          <p:cNvPr id="2570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386" name="Group 2"/>
          <p:cNvGraphicFramePr>
            <a:graphicFrameLocks noGrp="1"/>
          </p:cNvGraphicFramePr>
          <p:nvPr/>
        </p:nvGraphicFramePr>
        <p:xfrm>
          <a:off x="34925" y="0"/>
          <a:ext cx="9109075" cy="6798312"/>
        </p:xfrm>
        <a:graphic>
          <a:graphicData uri="http://schemas.openxmlformats.org/drawingml/2006/table">
            <a:tbl>
              <a:tblPr/>
              <a:tblGrid>
                <a:gridCol w="4384675">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916113">
                <a:tc gridSpan="2">
                  <a:txBody>
                    <a:bodyPr/>
                    <a:lstStyle/>
                    <a:p>
                      <a:pPr marL="0" marR="0" lvl="0" indent="0" algn="r" defTabSz="914400" rtl="0"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يعقوب الرسول (8 ـ 1 : 5) </a:t>
                      </a:r>
                    </a:p>
                    <a:p>
                      <a:pPr marL="0" marR="0" lvl="0" indent="0" algn="r" defTabSz="914400" rtl="0"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هَلُمَّ الآن أيُّها الأغنياء، ابكوا مولولين على شقاوتكم القادمة عليكم. غناكم قد فسد، وثيابكم قد أكلها العُثُّ. ذهبكُم وفضَّتكُم قد صدِئا، وصدأُهُما يكون شهادةً عليكُم،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32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5:1-8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Come now, you rich, weep and howl for your miseries that are coming upon you! 2 Your riches are corrupted, and your garments are moth-eaten. 3 Your gold and silver are corroded, and their corrosion will be a witness against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5:1-8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vous maintenant, les riches ! Pleurez à grands cris à cause des malheurs qui viendront sur vous !2  Votre richesse est pourrie, vos vêtements sont mités. 3  Votre or et votre argent sont rouillés ; et leur rouille s’élèvera en témoignage contre vous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054" name="Rectangle 13"/>
          <p:cNvSpPr>
            <a:spLocks noGrp="1" noChangeArrowheads="1"/>
          </p:cNvSpPr>
          <p:nvPr>
            <p:ph type="ctrTitle"/>
          </p:nvPr>
        </p:nvSpPr>
        <p:spPr/>
        <p:txBody>
          <a:bodyPr/>
          <a:lstStyle/>
          <a:p>
            <a:pPr eaLnBrk="1" hangingPunct="1"/>
            <a:r>
              <a:rPr lang="en-US"/>
              <a:t>5c</a:t>
            </a:r>
          </a:p>
        </p:txBody>
      </p:sp>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410" name="Group 2"/>
          <p:cNvGraphicFramePr>
            <a:graphicFrameLocks noGrp="1"/>
          </p:cNvGraphicFramePr>
          <p:nvPr/>
        </p:nvGraphicFramePr>
        <p:xfrm>
          <a:off x="34925" y="44450"/>
          <a:ext cx="9109075" cy="6770880"/>
        </p:xfrm>
        <a:graphic>
          <a:graphicData uri="http://schemas.openxmlformats.org/drawingml/2006/table">
            <a:tbl>
              <a:tblPr/>
              <a:tblGrid>
                <a:gridCol w="4105275">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40335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ويأكُل لحومَكُم مثل النَّار! قد كنزتُم في الأيَّام الأخيرة. هوذا أُجرة الفَعلة الذين حصدوا كوركم، المظلومة منكم تصرخ، وأصوات الحصَّـاديـن قـد دخـلـت إلى مسـامع ربِّ الجـنود.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5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will eat your flesh like fire. You have heaped up treasure in the last days. 4 Indeed the wages of the laborers who mowed your fields, which you kept back by fraud, cry out; and the cries of the reapers have reached the ears of the Lord of Sabaoth.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dévorera votre chair comme un feu. Vous avez amassé des trésors dans ces jours qui sont les derniers ! 4 Voici : le salaire des ouvriers qui ont moissonné vos champs, et dont vous les avez frustrés, crie, et les clameurs des moissonneurs sont parvenues jusqu’aux oreilles du Seigneur des armées.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434" name="Group 2"/>
          <p:cNvGraphicFramePr>
            <a:graphicFrameLocks noGrp="1"/>
          </p:cNvGraphicFramePr>
          <p:nvPr/>
        </p:nvGraphicFramePr>
        <p:xfrm>
          <a:off x="34925" y="188913"/>
          <a:ext cx="9109075" cy="6413501"/>
        </p:xfrm>
        <a:graphic>
          <a:graphicData uri="http://schemas.openxmlformats.org/drawingml/2006/table">
            <a:tbl>
              <a:tblPr/>
              <a:tblGrid>
                <a:gridCol w="4465638">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3350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تنـعَّـمتُـم عـلـى الأرض، وتلذَّذتُم وربَّيتُم قُلوبَكم، ليوم الذَّبح. حكمتم على البارِّ وقتلتُموه.ولا يقاومكُم! فتأنَّوا أيُّها الإخوة إلى مجيء الربِّ.</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9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have lived on the earth in pleasure and luxury; you have fattened your hearts as in a day of slaughter. 6 You have condemned, you have murdered the just; he does not resist you. 7 Therefore be patient, brethren, until the coming of the Lord.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Vous avez vécu dans les voluptés et dans le luxe, vous avez rassasié vos coeurs au jour du carnage.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Vous avez condamné, vous avez tué le juste ; il ne vous résiste pas. 7 Prenez donc patience, frères, jusqu’à l’avènement du Seigneur.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458" name="Group 2"/>
          <p:cNvGraphicFramePr>
            <a:graphicFrameLocks noGrp="1"/>
          </p:cNvGraphicFramePr>
          <p:nvPr/>
        </p:nvGraphicFramePr>
        <p:xfrm>
          <a:off x="0" y="0"/>
          <a:ext cx="9144000" cy="6507163"/>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5240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الفلاح ينتظر ثمر الأرض الثَّمين، صابراً عليه حتى ينال الثَّمر المُبكِّر والمُتأخِّر. فتأنَّوا أنتُم وثبِّتوا قلوبكم، لأنَّ مجيء الربِّ قد اقتربَ.</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See how the farmer waits for the precious fruit of the earth, waiting patiently for it until it receives the early and latter rain. 8 You also be patient. Establish your hearts, for the coming of the Lord is at hand.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Voici que le laboureur attend le précieux fruit de la terre, plein de patience à son égard, jusqu’à ce qu’il ait reçu les pluies de la première et de l’arrière saison. 8 Vous aussi prenez patience, affermissez vos coeurs, car l’avènement du Seigneur est proche.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dirty="0">
                <a:solidFill>
                  <a:schemeClr val="bg1"/>
                </a:solidFill>
              </a:rPr>
              <a:t>The Acts of our fathers, the apostles, may their blessings be with us.  Amen.</a:t>
            </a:r>
          </a:p>
        </p:txBody>
      </p:sp>
      <p:sp>
        <p:nvSpPr>
          <p:cNvPr id="2631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a:spcBef>
                <a:spcPct val="50000"/>
              </a:spcBef>
            </a:pPr>
            <a:r>
              <a:rPr lang="en-US" sz="4000">
                <a:solidFill>
                  <a:schemeClr val="bg1"/>
                </a:solidFill>
              </a:rPr>
              <a:t>THE PRAXIS</a:t>
            </a:r>
          </a:p>
        </p:txBody>
      </p:sp>
      <p:pic>
        <p:nvPicPr>
          <p:cNvPr id="26317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26317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554" name="Group 2"/>
          <p:cNvGraphicFramePr>
            <a:graphicFrameLocks noGrp="1"/>
          </p:cNvGraphicFramePr>
          <p:nvPr/>
        </p:nvGraphicFramePr>
        <p:xfrm>
          <a:off x="0" y="0"/>
          <a:ext cx="9144000" cy="6478588"/>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77323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(9 ـ 1 : 24)</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خمسة أيَّام انحدَر حنانيَّا رئيس الكهنة مع الشُّيوخ وخطيبٍ اسمه ترتُلُّوس. فهؤلاء جاءوا وعرضوا للوالي ضدَّ بولس.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5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24:1 Now after five days Ananias the high priest came down with the elders and a certain orator named Tertullus. These gave evidence to the governor against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Cinq jours après, le souverain sacrificateur Ananias descendit, avec quelques anciens, et un avocat, un certain Tertulle. Ils portèrent plainte auprès du gouverneur contre Paul.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4198" name="Rectangle 13"/>
          <p:cNvSpPr>
            <a:spLocks noGrp="1" noChangeArrowheads="1"/>
          </p:cNvSpPr>
          <p:nvPr>
            <p:ph type="ctrTitle"/>
          </p:nvPr>
        </p:nvSpPr>
        <p:spPr/>
        <p:txBody>
          <a:bodyPr/>
          <a:lstStyle/>
          <a:p>
            <a:pPr eaLnBrk="1" hangingPunct="1"/>
            <a:r>
              <a:rPr lang="en-US" dirty="0"/>
              <a:t>5a</a:t>
            </a:r>
          </a:p>
        </p:txBody>
      </p:sp>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578" name="Group 2"/>
          <p:cNvGraphicFramePr>
            <a:graphicFrameLocks noGrp="1"/>
          </p:cNvGraphicFramePr>
          <p:nvPr/>
        </p:nvGraphicFramePr>
        <p:xfrm>
          <a:off x="0" y="44450"/>
          <a:ext cx="9144000" cy="6559551"/>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دُعيَ، ابتدأ ترتُلُّوس في الشِّكاية قائلاً: " إنَّنا حاصلون بواسطتك على سلام جزيل، وقد صار لهذه الأُمَّة قيام بعنايتك. في كل زمان وفي كل مكان فنقبل ذلك منكَ أيُّها العزيز فِيلِكسُ بكل شُكرٍ.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0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when he was called upon, Tertullus began his accusation, saying: Seeing that through you we enjoy great peace, and prosperity is being brought to this nation by your foresight, 3 we accept it always and in all places, most noble Felix, with all thankfulness.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Celui–ci fut appelé, et Tertulle se mit à l’accuser en ces termes :3 La paix profonde obtenue grâce à toi, et les réformes faites à cette nation par ta prévoyance, très excellent Félix, nous les accueillons en tout et partout avec une entière gratitude.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02" name="Group 2"/>
          <p:cNvGraphicFramePr>
            <a:graphicFrameLocks noGrp="1"/>
          </p:cNvGraphicFramePr>
          <p:nvPr/>
        </p:nvGraphicFramePr>
        <p:xfrm>
          <a:off x="0" y="0"/>
          <a:ext cx="9144000" cy="6567488"/>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2877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ولئلاَّ أُعوِّقك أكثر، ألتمس منكَ أن تسمعني بالاختصار بحلمِكَ. فإنَّنا إذ وجدنا هذا الرَّجل مُستهزئاً مُفسِداً ومُهيِّج اضطرابات بين جميع اليهود الذين في المسكونة، ومِقدام شيعة النَّاصريِّينَ،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Nevertheless, not to be tedious to you any further, I beg you to hear, by your courtesy, a few words from us. 5 For we have found this man a plague, a creator of dissension among all the Jews throughout the world, and a ringleader of the sect of the Nazarenes.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pour ne pas t’importuner davantage, je te prie de nous écouter un moment dans ta bienveillance. 5 Nous avons trouvé cet homme, une peste qui provoque des disputes parmi tous les Juifs du monde, dirigeant de la secte des Nazaréens,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626" name="Group 2"/>
          <p:cNvGraphicFramePr>
            <a:graphicFrameLocks noGrp="1"/>
          </p:cNvGraphicFramePr>
          <p:nvPr/>
        </p:nvGraphicFramePr>
        <p:xfrm>
          <a:off x="0" y="0"/>
          <a:ext cx="9144000" cy="6691313"/>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7526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هو الذي قد شرع أن يُنجِّس الهيكل أيضاً، قد أمسكناه وأردْنا أن نحكم حسب ناموسِنا. لكن لِيسياس الأمير قد أتى بعنفٍ شديدٍ وأخذه من بين أيدينا،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even tried to profane the temple, and we seized him, and wanted to judge him according to our law. 7 But the commander Lysias came by and with great violence took him out of our hands,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qui a même tenté de profaner le temple. Nous l’avons saisi. Nous avons voulu le juger selon notre loi, 7 mais le tribun Lysias est survenu et avec une grande violence l’a tiré de nos mains,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650" name="Group 2"/>
          <p:cNvGraphicFramePr>
            <a:graphicFrameLocks noGrp="1"/>
          </p:cNvGraphicFramePr>
          <p:nvPr/>
        </p:nvGraphicFramePr>
        <p:xfrm>
          <a:off x="0" y="0"/>
          <a:ext cx="9144000" cy="6495353"/>
        </p:xfrm>
        <a:graphic>
          <a:graphicData uri="http://schemas.openxmlformats.org/drawingml/2006/table">
            <a:tbl>
              <a:tblPr/>
              <a:tblGrid>
                <a:gridCol w="4427538">
                  <a:extLst>
                    <a:ext uri="{9D8B030D-6E8A-4147-A177-3AD203B41FA5}">
                      <a16:colId xmlns:a16="http://schemas.microsoft.com/office/drawing/2014/main" val="20000"/>
                    </a:ext>
                  </a:extLst>
                </a:gridCol>
                <a:gridCol w="4716462">
                  <a:extLst>
                    <a:ext uri="{9D8B030D-6E8A-4147-A177-3AD203B41FA5}">
                      <a16:colId xmlns:a16="http://schemas.microsoft.com/office/drawing/2014/main" val="20001"/>
                    </a:ext>
                  </a:extLst>
                </a:gridCol>
              </a:tblGrid>
              <a:tr h="15240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وأمر المُشتكين عليه أن يأتوا إليكَ. ومنه يُمكنُكَ إذا فحصته أن تعلم جميع هذه الأمور التي نشتكي بها عليه ". ثمَّ وافقه اليهود قائلين: " إنَّ هذه الأُمور قد صارت هكذا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commanding his accusers to come to you. By examining him yourself you may ascertain all these things of which we accuse him. 9 And the Jews also assented, maintaining that these things were so.</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a ordonné à ses accusateurs de venir devant toi. Tu pourras toi–même l’interroger et prendre connaissance de tout ce dont nous l’accusons. 9 Les Juifs l’approuvèrent, en déclarant qu’il en était bien ainsi.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468313" y="981075"/>
            <a:ext cx="8229600" cy="2016125"/>
          </a:xfrm>
        </p:spPr>
        <p:txBody>
          <a:bodyPr/>
          <a:lstStyle/>
          <a:p>
            <a:pPr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746" name="Group 2"/>
          <p:cNvGraphicFramePr>
            <a:graphicFrameLocks noGrp="1"/>
          </p:cNvGraphicFramePr>
          <p:nvPr/>
        </p:nvGraphicFramePr>
        <p:xfrm>
          <a:off x="0" y="0"/>
          <a:ext cx="9144000" cy="6089016"/>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7526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SA" sz="3600" b="0" i="0" u="sng" strike="noStrike" cap="none" normalizeH="0" baseline="0" dirty="0">
                          <a:ln>
                            <a:noFill/>
                          </a:ln>
                          <a:solidFill>
                            <a:srgbClr val="FF9900"/>
                          </a:solidFill>
                          <a:effectLst/>
                          <a:latin typeface="Arial" charset="0"/>
                          <a:cs typeface="Arial" charset="0"/>
                        </a:rPr>
                        <a:t> (7 ، 6 : 142 )</a:t>
                      </a:r>
                      <a:endParaRPr kumimoji="0" lang="en-US" sz="3600" b="0" i="0" u="sng" strike="noStrike" cap="none" normalizeH="0" baseline="0" dirty="0">
                        <a:ln>
                          <a:noFill/>
                        </a:ln>
                        <a:solidFill>
                          <a:srgbClr val="FF9900"/>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بَسطتُ يديَّ إليكَ. صارت لك نفسي مِثل أرضٍ عديمة الماءِ. استجب لي ياربُّ عاجلاً. فقد فَنيت رُوحِي.</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r>
                        <a:rPr kumimoji="0" lang="ar-SA" sz="2800" b="1" i="0" u="none" strike="noStrike" cap="none" normalizeH="0" baseline="0" dirty="0">
                          <a:ln>
                            <a:noFill/>
                          </a:ln>
                          <a:solidFill>
                            <a:schemeClr val="bg1"/>
                          </a:solidFill>
                          <a:effectLst/>
                          <a:latin typeface="Arial" charset="0"/>
                          <a:cs typeface="Arial" charset="0"/>
                        </a:rPr>
                        <a:t>.</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886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143:6,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spread out my hands to You; My soul longs for You like a thirsty land.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Answer me speedily, O Lord; My spirit fails!.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a:t>
                      </a:r>
                      <a:r>
                        <a:rPr kumimoji="0" lang="en-US" sz="3200" b="0" i="0" u="sng" strike="noStrike" cap="none" normalizeH="0" baseline="0" dirty="0">
                          <a:ln>
                            <a:noFill/>
                          </a:ln>
                          <a:solidFill>
                            <a:srgbClr val="FF9900"/>
                          </a:solidFill>
                          <a:effectLst/>
                          <a:latin typeface="Arial" charset="0"/>
                          <a:cs typeface="Arial" charset="0"/>
                        </a:rPr>
                        <a:t>143:6,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J’étends mes mains vers toi ; Mon âme est devant toi comme une terre épuisée.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a:t>
                      </a:r>
                      <a:r>
                        <a:rPr kumimoji="0" lang="fr-FR" sz="2800" b="0" i="0" u="none" strike="noStrike" cap="none" normalizeH="0" baseline="0" dirty="0" err="1">
                          <a:ln>
                            <a:noFill/>
                          </a:ln>
                          <a:solidFill>
                            <a:schemeClr val="bg1"/>
                          </a:solidFill>
                          <a:effectLst/>
                          <a:latin typeface="Arial" charset="0"/>
                          <a:cs typeface="Arial" charset="0"/>
                        </a:rPr>
                        <a:t>Hâte–toi</a:t>
                      </a:r>
                      <a:r>
                        <a:rPr kumimoji="0" lang="fr-FR" sz="2800" b="0" i="0" u="none" strike="noStrike" cap="none" normalizeH="0" baseline="0" dirty="0">
                          <a:ln>
                            <a:noFill/>
                          </a:ln>
                          <a:solidFill>
                            <a:schemeClr val="bg1"/>
                          </a:solidFill>
                          <a:effectLst/>
                          <a:latin typeface="Arial" charset="0"/>
                          <a:cs typeface="Arial" charset="0"/>
                        </a:rPr>
                        <a:t> de me répondre, Éternel ! Mon esprit est à bout.</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t>
                      </a:r>
                      <a:r>
                        <a:rPr kumimoji="0" lang="fr-CA" sz="2800" b="0" i="0" u="none" strike="noStrike" cap="none" normalizeH="0" baseline="0" dirty="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2392" name="Rectangle 13"/>
          <p:cNvSpPr>
            <a:spLocks noGrp="1" noChangeArrowheads="1"/>
          </p:cNvSpPr>
          <p:nvPr>
            <p:ph type="ctrTitle"/>
          </p:nvPr>
        </p:nvSpPr>
        <p:spPr/>
        <p:txBody>
          <a:bodyPr/>
          <a:lstStyle/>
          <a:p>
            <a:pPr eaLnBrk="1" hangingPunct="1"/>
            <a:r>
              <a:rPr lang="en-US" dirty="0"/>
              <a:t>5pg</a:t>
            </a:r>
          </a:p>
        </p:txBody>
      </p:sp>
      <p:sp>
        <p:nvSpPr>
          <p:cNvPr id="4" name="Text Box 29">
            <a:hlinkClick r:id="" action="ppaction://macro?name=LetThemExaltHimForBishop"/>
          </p:cNvPr>
          <p:cNvSpPr txBox="1">
            <a:spLocks noChangeArrowheads="1"/>
          </p:cNvSpPr>
          <p:nvPr/>
        </p:nvSpPr>
        <p:spPr bwMode="auto">
          <a:xfrm>
            <a:off x="6934200" y="54102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770" name="Group 2"/>
          <p:cNvGraphicFramePr>
            <a:graphicFrameLocks noGrp="1"/>
          </p:cNvGraphicFramePr>
          <p:nvPr/>
        </p:nvGraphicFramePr>
        <p:xfrm>
          <a:off x="0" y="0"/>
          <a:ext cx="9144000" cy="6883782"/>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989138">
                <a:tc gridSpan="2">
                  <a:txBody>
                    <a:bodyPr/>
                    <a:lstStyle/>
                    <a:p>
                      <a:pPr marL="0" marR="0" lvl="0" indent="0" algn="r" defTabSz="914400" rtl="0"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لوقا (17 ـ 12 : 9 )</a:t>
                      </a:r>
                    </a:p>
                    <a:p>
                      <a:pPr marL="0" marR="0" lvl="0" indent="0" algn="r" defTabSz="914400" rtl="0"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النَّهار قد بدأ يَميل. فتقدَّم إليه الاثنا عشر وقالوا لهُ: " اصرف الجمع ليذهبوا إلى القُرى التي حولنا والحقول ليستريحوا ويجدوا ما يأكلونه، لأنَّنا هَهُنا في موضع خلاءٍ ".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815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9:12-17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When the day began to wear away, the twelve came and said to Him, Send the multitude away, that they may go into the surrounding towns and country, and lodge and get provisions; for we are in a deserted place here.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9:12-17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jour commençait à baisser, les douze s’approchèrent donc et lui dirent : Renvoie la foule afin qu’elle aille dans les villages et dans les campagnes des environs, pour se loger et pour trouver du </a:t>
                      </a:r>
                      <a:r>
                        <a:rPr kumimoji="0" lang="fr-FR" sz="2600" b="0" i="0" u="none" strike="noStrike" cap="none" normalizeH="0" baseline="0">
                          <a:ln>
                            <a:noFill/>
                          </a:ln>
                          <a:solidFill>
                            <a:schemeClr val="bg1"/>
                          </a:solidFill>
                          <a:effectLst/>
                          <a:latin typeface="Arial" charset="0"/>
                          <a:cs typeface="Arial" charset="0"/>
                        </a:rPr>
                        <a:t>ravitaillement ;</a:t>
                      </a:r>
                      <a:r>
                        <a:rPr kumimoji="0" lang="fr-FR" sz="2800" b="0" i="0" u="none" strike="noStrike" cap="none" normalizeH="0" baseline="0">
                          <a:ln>
                            <a:noFill/>
                          </a:ln>
                          <a:solidFill>
                            <a:schemeClr val="bg1"/>
                          </a:solidFill>
                          <a:effectLst/>
                          <a:latin typeface="Arial" charset="0"/>
                          <a:cs typeface="Arial" charset="0"/>
                        </a:rPr>
                        <a:t> car nous sommes ici dans un lieu désert.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3414" name="Rectangle 13"/>
          <p:cNvSpPr>
            <a:spLocks noGrp="1" noChangeArrowheads="1"/>
          </p:cNvSpPr>
          <p:nvPr>
            <p:ph type="ctrTitle"/>
          </p:nvPr>
        </p:nvSpPr>
        <p:spPr/>
        <p:txBody>
          <a:bodyPr/>
          <a:lstStyle/>
          <a:p>
            <a:pPr eaLnBrk="1" hangingPunct="1"/>
            <a:r>
              <a:rPr lang="en-US" dirty="0"/>
              <a:t>5g</a:t>
            </a:r>
          </a:p>
        </p:txBody>
      </p:sp>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794" name="Group 2"/>
          <p:cNvGraphicFramePr>
            <a:graphicFrameLocks noGrp="1"/>
          </p:cNvGraphicFramePr>
          <p:nvPr/>
        </p:nvGraphicFramePr>
        <p:xfrm>
          <a:off x="0" y="0"/>
          <a:ext cx="9144000" cy="6570663"/>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7526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أعطوهم أنتم ليأكلوا ". فقالوا: " ليس عندنا أكثر من خمسة أرغفةٍ وسمكتين، إلاَّ أن نذهب ونبتاع طعاماً لهذا الشَّعب كلِّه ". لأنَّهم كانوا نحو خمسة آلافِ رجُلٍ.</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He said to them, You give them something to eat. And they said, We have no more than five loaves and two fish, unless we go and buy food for all these people. 14 For there were about five thousand men.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Jésus leur dit : Donnez–leur vous–mêmes à manger. Mais ils répondirent : Nous n’avons que cinq pains et deux poissons, à moins que nous n’allions nous–mêmes acheter des vivres pour tout ce peuple. 14 Or, il y avait environ cinq mille hommes.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818" name="Group 2"/>
          <p:cNvGraphicFramePr>
            <a:graphicFrameLocks noGrp="1"/>
          </p:cNvGraphicFramePr>
          <p:nvPr/>
        </p:nvGraphicFramePr>
        <p:xfrm>
          <a:off x="0" y="0"/>
          <a:ext cx="9144000" cy="6856224"/>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3716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لتلاميذه: " أتكِئُوهُم فِرَقاً خمسينَ خمسينَ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ففعلوا هكذا وأتكأُوا الجميع. فأخذ الأرغفة الخمسة والسَّمكتين، ونظر إلى السَّماء وباركها، ثُمَّ كسَّرها وأعطى التَّلاميذ ليُقدِّموا للجمع.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He said to His disciples, Make them sit down in groups of fifty.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they did so, and made them all sit down.    16 Then He took the five loaves and the two fish,  and looking up to heaven, He blessed and broke  them, and gave them to   the disciples to set before the multitude.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Jésus dit à ses disciples : Faites–les asseoir par rangées d’une cinquantaine.15  Ils firent ainsi ; ils les firent tous asseoir.16  Jésus prit les cinq pains et les deux poissons, leva les yeux vers le ciel et les bénit. Puis il les rompit et les donna aux disciples pour les distribuer à la foule.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842" name="Group 2"/>
          <p:cNvGraphicFramePr>
            <a:graphicFrameLocks noGrp="1"/>
          </p:cNvGraphicFramePr>
          <p:nvPr/>
        </p:nvGraphicFramePr>
        <p:xfrm>
          <a:off x="0" y="44450"/>
          <a:ext cx="9144000" cy="6698679"/>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40335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فأكلوا وشبعوا جميعاً. ورفعوا ما فضل عنهم من الكسر اثنتا عشرة قُفَّةً مملوءةً.</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rgbClr val="FF9900"/>
                          </a:solidFill>
                          <a:effectLst/>
                          <a:latin typeface="Arial" charset="0"/>
                          <a:cs typeface="Arial" charset="0"/>
                        </a:rPr>
                        <a:t>( 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6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they all ate and were filled, and twelve baskets of the leftover fragments were taken up by them.</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Tous mangèrent et furent rassasiés, et l’on emporta douze paniers pleins des morceaux qui restaient.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5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29145</Words>
  <Application>Microsoft Office PowerPoint</Application>
  <PresentationFormat>Affichage à l'écran (4:3)</PresentationFormat>
  <Paragraphs>1236</Paragraphs>
  <Slides>270</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270</vt:i4>
      </vt:variant>
    </vt:vector>
  </HeadingPairs>
  <TitlesOfParts>
    <vt:vector size="275" baseType="lpstr">
      <vt:lpstr>Arial</vt:lpstr>
      <vt:lpstr>Avva_Shenouda</vt:lpstr>
      <vt:lpstr>Coptic</vt:lpstr>
      <vt:lpstr>Times New Roman</vt:lpstr>
      <vt:lpstr>Default Design</vt:lpstr>
      <vt:lpstr>قراءات آحاد شهر باؤنة Lectures des dimanches du mois de Baouna </vt:lpstr>
      <vt:lpstr>Présentation PowerPoint</vt:lpstr>
      <vt:lpstr>Présentation PowerPoint</vt:lpstr>
      <vt:lpstr>1pv</vt:lpstr>
      <vt:lpstr>1v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2pm</vt:lpstr>
      <vt:lpstr>2m</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sami</dc:creator>
  <cp:lastModifiedBy>Christophe Boshra</cp:lastModifiedBy>
  <cp:revision>313</cp:revision>
  <dcterms:created xsi:type="dcterms:W3CDTF">2007-08-29T18:38:38Z</dcterms:created>
  <dcterms:modified xsi:type="dcterms:W3CDTF">2021-02-24T17:45:16Z</dcterms:modified>
</cp:coreProperties>
</file>